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5"/>
  </p:notesMasterIdLst>
  <p:sldIdLst>
    <p:sldId id="256" r:id="rId2"/>
    <p:sldId id="261" r:id="rId3"/>
    <p:sldId id="346" r:id="rId4"/>
    <p:sldId id="347" r:id="rId5"/>
    <p:sldId id="350" r:id="rId6"/>
    <p:sldId id="348" r:id="rId7"/>
    <p:sldId id="311" r:id="rId8"/>
    <p:sldId id="312" r:id="rId9"/>
    <p:sldId id="313" r:id="rId10"/>
    <p:sldId id="314" r:id="rId11"/>
    <p:sldId id="310" r:id="rId12"/>
    <p:sldId id="316" r:id="rId13"/>
    <p:sldId id="317" r:id="rId14"/>
    <p:sldId id="318" r:id="rId15"/>
    <p:sldId id="319" r:id="rId16"/>
    <p:sldId id="321" r:id="rId17"/>
    <p:sldId id="320" r:id="rId18"/>
    <p:sldId id="322" r:id="rId19"/>
    <p:sldId id="325" r:id="rId20"/>
    <p:sldId id="323" r:id="rId21"/>
    <p:sldId id="326" r:id="rId22"/>
    <p:sldId id="324" r:id="rId23"/>
    <p:sldId id="330" r:id="rId24"/>
    <p:sldId id="331" r:id="rId25"/>
    <p:sldId id="329" r:id="rId26"/>
    <p:sldId id="327" r:id="rId27"/>
    <p:sldId id="332" r:id="rId28"/>
    <p:sldId id="333" r:id="rId29"/>
    <p:sldId id="334" r:id="rId30"/>
    <p:sldId id="343" r:id="rId31"/>
    <p:sldId id="344" r:id="rId32"/>
    <p:sldId id="335" r:id="rId33"/>
    <p:sldId id="336" r:id="rId34"/>
    <p:sldId id="338" r:id="rId35"/>
    <p:sldId id="340" r:id="rId36"/>
    <p:sldId id="351" r:id="rId37"/>
    <p:sldId id="339" r:id="rId38"/>
    <p:sldId id="352" r:id="rId39"/>
    <p:sldId id="353" r:id="rId40"/>
    <p:sldId id="354" r:id="rId41"/>
    <p:sldId id="341" r:id="rId42"/>
    <p:sldId id="342" r:id="rId43"/>
    <p:sldId id="309" r:id="rId4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59261"/>
    <a:srgbClr val="839B7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168" autoAdjust="0"/>
    <p:restoredTop sz="82439" autoAdjust="0"/>
  </p:normalViewPr>
  <p:slideViewPr>
    <p:cSldViewPr snapToGrid="0">
      <p:cViewPr varScale="1">
        <p:scale>
          <a:sx n="90" d="100"/>
          <a:sy n="90" d="100"/>
        </p:scale>
        <p:origin x="84" y="258"/>
      </p:cViewPr>
      <p:guideLst>
        <p:guide orient="horz" pos="2160"/>
        <p:guide pos="3840"/>
      </p:guideLst>
    </p:cSldViewPr>
  </p:slideViewPr>
  <p:notesTextViewPr>
    <p:cViewPr>
      <p:scale>
        <a:sx n="1" d="1"/>
        <a:sy n="1" d="1"/>
      </p:scale>
      <p:origin x="0" y="0"/>
    </p:cViewPr>
  </p:notesTextViewPr>
  <p:sorterViewPr>
    <p:cViewPr>
      <p:scale>
        <a:sx n="142" d="100"/>
        <a:sy n="142"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9F9103F-1565-4331-AECC-5E8E1AC6919D}" type="datetimeFigureOut">
              <a:rPr lang="zh-CN" altLang="en-US" smtClean="0"/>
              <a:t>2022/3/12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0D91EB6-9D3A-4032-A67A-DA68EA086B54}" type="slidenum">
              <a:rPr lang="zh-CN" altLang="en-US" smtClean="0"/>
              <a:t>‹#›</a:t>
            </a:fld>
            <a:endParaRPr lang="zh-CN" altLang="en-US"/>
          </a:p>
        </p:txBody>
      </p:sp>
    </p:spTree>
    <p:extLst>
      <p:ext uri="{BB962C8B-B14F-4D97-AF65-F5344CB8AC3E}">
        <p14:creationId xmlns:p14="http://schemas.microsoft.com/office/powerpoint/2010/main" val="21283983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在普度大学读博，博士导师是徐冬艳</a:t>
            </a:r>
          </a:p>
        </p:txBody>
      </p:sp>
      <p:sp>
        <p:nvSpPr>
          <p:cNvPr id="4" name="灯片编号占位符 3"/>
          <p:cNvSpPr>
            <a:spLocks noGrp="1"/>
          </p:cNvSpPr>
          <p:nvPr>
            <p:ph type="sldNum" sz="quarter" idx="5"/>
          </p:nvPr>
        </p:nvSpPr>
        <p:spPr/>
        <p:txBody>
          <a:bodyPr/>
          <a:lstStyle/>
          <a:p>
            <a:fld id="{20D91EB6-9D3A-4032-A67A-DA68EA086B54}" type="slidenum">
              <a:rPr lang="zh-CN" altLang="en-US" smtClean="0"/>
              <a:t>3</a:t>
            </a:fld>
            <a:endParaRPr lang="zh-CN" altLang="en-US"/>
          </a:p>
        </p:txBody>
      </p:sp>
    </p:spTree>
    <p:extLst>
      <p:ext uri="{BB962C8B-B14F-4D97-AF65-F5344CB8AC3E}">
        <p14:creationId xmlns:p14="http://schemas.microsoft.com/office/powerpoint/2010/main" val="39257758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0D91EB6-9D3A-4032-A67A-DA68EA086B54}" type="slidenum">
              <a:rPr lang="zh-CN" altLang="en-US" smtClean="0"/>
              <a:t>14</a:t>
            </a:fld>
            <a:endParaRPr lang="zh-CN" altLang="en-US"/>
          </a:p>
        </p:txBody>
      </p:sp>
    </p:spTree>
    <p:extLst>
      <p:ext uri="{BB962C8B-B14F-4D97-AF65-F5344CB8AC3E}">
        <p14:creationId xmlns:p14="http://schemas.microsoft.com/office/powerpoint/2010/main" val="4633470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通过利用锁集分析，</a:t>
            </a:r>
            <a:r>
              <a:rPr lang="en-US" altLang="zh-CN" dirty="0"/>
              <a:t>PASAN</a:t>
            </a:r>
            <a:r>
              <a:rPr lang="zh-CN" altLang="en-US" dirty="0"/>
              <a:t>可以识别哪些代码没有正确锁定，从而分析来并发执行未锁定（解锁）的代码</a:t>
            </a:r>
          </a:p>
        </p:txBody>
      </p:sp>
      <p:sp>
        <p:nvSpPr>
          <p:cNvPr id="4" name="灯片编号占位符 3"/>
          <p:cNvSpPr>
            <a:spLocks noGrp="1"/>
          </p:cNvSpPr>
          <p:nvPr>
            <p:ph type="sldNum" sz="quarter" idx="5"/>
          </p:nvPr>
        </p:nvSpPr>
        <p:spPr/>
        <p:txBody>
          <a:bodyPr/>
          <a:lstStyle/>
          <a:p>
            <a:fld id="{20D91EB6-9D3A-4032-A67A-DA68EA086B54}" type="slidenum">
              <a:rPr lang="zh-CN" altLang="en-US" smtClean="0"/>
              <a:t>15</a:t>
            </a:fld>
            <a:endParaRPr lang="zh-CN" altLang="en-US"/>
          </a:p>
        </p:txBody>
      </p:sp>
    </p:spTree>
    <p:extLst>
      <p:ext uri="{BB962C8B-B14F-4D97-AF65-F5344CB8AC3E}">
        <p14:creationId xmlns:p14="http://schemas.microsoft.com/office/powerpoint/2010/main" val="10629507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0D91EB6-9D3A-4032-A67A-DA68EA086B54}" type="slidenum">
              <a:rPr lang="zh-CN" altLang="en-US" smtClean="0"/>
              <a:t>17</a:t>
            </a:fld>
            <a:endParaRPr lang="zh-CN" altLang="en-US"/>
          </a:p>
        </p:txBody>
      </p:sp>
    </p:spTree>
    <p:extLst>
      <p:ext uri="{BB962C8B-B14F-4D97-AF65-F5344CB8AC3E}">
        <p14:creationId xmlns:p14="http://schemas.microsoft.com/office/powerpoint/2010/main" val="17226744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0D91EB6-9D3A-4032-A67A-DA68EA086B54}" type="slidenum">
              <a:rPr lang="zh-CN" altLang="en-US" smtClean="0"/>
              <a:t>18</a:t>
            </a:fld>
            <a:endParaRPr lang="zh-CN" altLang="en-US"/>
          </a:p>
        </p:txBody>
      </p:sp>
    </p:spTree>
    <p:extLst>
      <p:ext uri="{BB962C8B-B14F-4D97-AF65-F5344CB8AC3E}">
        <p14:creationId xmlns:p14="http://schemas.microsoft.com/office/powerpoint/2010/main" val="32093023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为了识别这种递归函数调用，使用了在其他静态分析系统中也使用的强连通分量算法，例如我们使用的点到分析框架。</a:t>
            </a:r>
          </a:p>
        </p:txBody>
      </p:sp>
      <p:sp>
        <p:nvSpPr>
          <p:cNvPr id="4" name="灯片编号占位符 3"/>
          <p:cNvSpPr>
            <a:spLocks noGrp="1"/>
          </p:cNvSpPr>
          <p:nvPr>
            <p:ph type="sldNum" sz="quarter" idx="5"/>
          </p:nvPr>
        </p:nvSpPr>
        <p:spPr/>
        <p:txBody>
          <a:bodyPr/>
          <a:lstStyle/>
          <a:p>
            <a:fld id="{20D91EB6-9D3A-4032-A67A-DA68EA086B54}" type="slidenum">
              <a:rPr lang="zh-CN" altLang="en-US" smtClean="0"/>
              <a:t>19</a:t>
            </a:fld>
            <a:endParaRPr lang="zh-CN" altLang="en-US"/>
          </a:p>
        </p:txBody>
      </p:sp>
    </p:spTree>
    <p:extLst>
      <p:ext uri="{BB962C8B-B14F-4D97-AF65-F5344CB8AC3E}">
        <p14:creationId xmlns:p14="http://schemas.microsoft.com/office/powerpoint/2010/main" val="6271570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为了查找外围设备的并发错误，</a:t>
            </a:r>
            <a:r>
              <a:rPr lang="en-US" altLang="zh-CN" dirty="0"/>
              <a:t>PASAN</a:t>
            </a:r>
            <a:r>
              <a:rPr lang="zh-CN" altLang="en-US" dirty="0"/>
              <a:t>必须考虑事务是否可以并发而不是单个 </a:t>
            </a:r>
            <a:r>
              <a:rPr lang="en-US" altLang="zh-CN" dirty="0"/>
              <a:t>MMIO </a:t>
            </a:r>
            <a:r>
              <a:rPr lang="zh-CN" altLang="en-US" dirty="0"/>
              <a:t>访问发生并发，</a:t>
            </a:r>
            <a:r>
              <a:rPr lang="zh-CN" altLang="zh-CN" sz="1800" dirty="0">
                <a:effectLst/>
                <a:ea typeface="等线" panose="02010600030101010101" pitchFamily="2" charset="-122"/>
                <a:cs typeface="Times New Roman" panose="02020603050405020304" pitchFamily="18" charset="0"/>
              </a:rPr>
              <a:t> 因此，在并发错误检测之前，</a:t>
            </a:r>
            <a:r>
              <a:rPr lang="en-US" altLang="zh-CN" sz="1800" dirty="0">
                <a:effectLst/>
                <a:ea typeface="等线" panose="02010600030101010101" pitchFamily="2" charset="-122"/>
                <a:cs typeface="Times New Roman" panose="02020603050405020304" pitchFamily="18" charset="0"/>
              </a:rPr>
              <a:t>PASAN </a:t>
            </a:r>
            <a:r>
              <a:rPr lang="zh-CN" altLang="zh-CN" sz="1800" dirty="0">
                <a:effectLst/>
                <a:ea typeface="等线" panose="02010600030101010101" pitchFamily="2" charset="-122"/>
                <a:cs typeface="Times New Roman" panose="02020603050405020304" pitchFamily="18" charset="0"/>
              </a:rPr>
              <a:t>必须识别事务跨度，即表示事务的指令范围。</a:t>
            </a:r>
            <a:r>
              <a:rPr lang="zh-CN" altLang="en-US" sz="1800" dirty="0">
                <a:effectLst/>
                <a:ea typeface="等线" panose="02010600030101010101" pitchFamily="2" charset="-122"/>
                <a:cs typeface="Times New Roman" panose="02020603050405020304" pitchFamily="18" charset="0"/>
              </a:rPr>
              <a:t>具体来说，如图 </a:t>
            </a:r>
            <a:r>
              <a:rPr lang="en-US" altLang="zh-CN" sz="1800" dirty="0">
                <a:effectLst/>
                <a:ea typeface="等线" panose="02010600030101010101" pitchFamily="2" charset="-122"/>
                <a:cs typeface="Times New Roman" panose="02020603050405020304" pitchFamily="18" charset="0"/>
              </a:rPr>
              <a:t>5 </a:t>
            </a:r>
            <a:r>
              <a:rPr lang="zh-CN" altLang="en-US" sz="1800" dirty="0">
                <a:effectLst/>
                <a:ea typeface="等线" panose="02010600030101010101" pitchFamily="2" charset="-122"/>
                <a:cs typeface="Times New Roman" panose="02020603050405020304" pitchFamily="18" charset="0"/>
              </a:rPr>
              <a:t>所示，使用不同的锁会导致外设访问并发错误。更重要的是，即使使用了同一个锁，我们仍然不能保证 </a:t>
            </a:r>
            <a:r>
              <a:rPr lang="en-US" altLang="zh-CN" sz="1800" dirty="0">
                <a:effectLst/>
                <a:ea typeface="等线" panose="02010600030101010101" pitchFamily="2" charset="-122"/>
                <a:cs typeface="Times New Roman" panose="02020603050405020304" pitchFamily="18" charset="0"/>
              </a:rPr>
              <a:t>store </a:t>
            </a:r>
            <a:r>
              <a:rPr lang="zh-CN" altLang="en-US" sz="1800" dirty="0">
                <a:effectLst/>
                <a:ea typeface="等线" panose="02010600030101010101" pitchFamily="2" charset="-122"/>
                <a:cs typeface="Times New Roman" panose="02020603050405020304" pitchFamily="18" charset="0"/>
              </a:rPr>
              <a:t>和 </a:t>
            </a:r>
            <a:r>
              <a:rPr lang="en-US" altLang="zh-CN" sz="1800" dirty="0">
                <a:effectLst/>
                <a:ea typeface="等线" panose="02010600030101010101" pitchFamily="2" charset="-122"/>
                <a:cs typeface="Times New Roman" panose="02020603050405020304" pitchFamily="18" charset="0"/>
              </a:rPr>
              <a:t>load </a:t>
            </a:r>
            <a:r>
              <a:rPr lang="zh-CN" altLang="en-US" sz="1800" dirty="0">
                <a:effectLst/>
                <a:ea typeface="等线" panose="02010600030101010101" pitchFamily="2" charset="-122"/>
                <a:cs typeface="Times New Roman" panose="02020603050405020304" pitchFamily="18" charset="0"/>
              </a:rPr>
              <a:t>都来自同一个线程。</a:t>
            </a:r>
            <a:endParaRPr lang="zh-CN" altLang="en-US" dirty="0"/>
          </a:p>
        </p:txBody>
      </p:sp>
      <p:sp>
        <p:nvSpPr>
          <p:cNvPr id="4" name="灯片编号占位符 3"/>
          <p:cNvSpPr>
            <a:spLocks noGrp="1"/>
          </p:cNvSpPr>
          <p:nvPr>
            <p:ph type="sldNum" sz="quarter" idx="5"/>
          </p:nvPr>
        </p:nvSpPr>
        <p:spPr/>
        <p:txBody>
          <a:bodyPr/>
          <a:lstStyle/>
          <a:p>
            <a:fld id="{20D91EB6-9D3A-4032-A67A-DA68EA086B54}" type="slidenum">
              <a:rPr lang="zh-CN" altLang="en-US" smtClean="0"/>
              <a:t>20</a:t>
            </a:fld>
            <a:endParaRPr lang="zh-CN" altLang="en-US"/>
          </a:p>
        </p:txBody>
      </p:sp>
    </p:spTree>
    <p:extLst>
      <p:ext uri="{BB962C8B-B14F-4D97-AF65-F5344CB8AC3E}">
        <p14:creationId xmlns:p14="http://schemas.microsoft.com/office/powerpoint/2010/main" val="24038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 context-sensitive</a:t>
            </a:r>
            <a:endParaRPr lang="zh-CN" altLang="en-US" dirty="0"/>
          </a:p>
        </p:txBody>
      </p:sp>
      <p:sp>
        <p:nvSpPr>
          <p:cNvPr id="4" name="灯片编号占位符 3"/>
          <p:cNvSpPr>
            <a:spLocks noGrp="1"/>
          </p:cNvSpPr>
          <p:nvPr>
            <p:ph type="sldNum" sz="quarter" idx="5"/>
          </p:nvPr>
        </p:nvSpPr>
        <p:spPr/>
        <p:txBody>
          <a:bodyPr/>
          <a:lstStyle/>
          <a:p>
            <a:fld id="{20D91EB6-9D3A-4032-A67A-DA68EA086B54}" type="slidenum">
              <a:rPr lang="zh-CN" altLang="en-US" smtClean="0"/>
              <a:t>21</a:t>
            </a:fld>
            <a:endParaRPr lang="zh-CN" altLang="en-US"/>
          </a:p>
        </p:txBody>
      </p:sp>
    </p:spTree>
    <p:extLst>
      <p:ext uri="{BB962C8B-B14F-4D97-AF65-F5344CB8AC3E}">
        <p14:creationId xmlns:p14="http://schemas.microsoft.com/office/powerpoint/2010/main" val="2267228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第二步：</a:t>
            </a:r>
            <a:r>
              <a:rPr lang="zh-CN" altLang="zh-CN" sz="1800" dirty="0">
                <a:effectLst/>
                <a:ea typeface="等线" panose="02010600030101010101" pitchFamily="2" charset="-122"/>
                <a:cs typeface="Times New Roman" panose="02020603050405020304" pitchFamily="18" charset="0"/>
              </a:rPr>
              <a:t>这可以通过检查每个别名变量中的更新序列并回溯相关指令来完成，即存储和加载指令以及对常量</a:t>
            </a:r>
            <a:r>
              <a:rPr lang="en-US" altLang="zh-CN" sz="1800" dirty="0">
                <a:effectLst/>
                <a:ea typeface="等线" panose="02010600030101010101" pitchFamily="2" charset="-122"/>
                <a:cs typeface="Times New Roman" panose="02020603050405020304" pitchFamily="18" charset="0"/>
              </a:rPr>
              <a:t> MMIO </a:t>
            </a:r>
            <a:r>
              <a:rPr lang="zh-CN" altLang="zh-CN" sz="1800" dirty="0">
                <a:effectLst/>
                <a:ea typeface="等线" panose="02010600030101010101" pitchFamily="2" charset="-122"/>
                <a:cs typeface="Times New Roman" panose="02020603050405020304" pitchFamily="18" charset="0"/>
              </a:rPr>
              <a:t>地址值的值更新指令（例如，加、或操作）。在回溯过程中，当</a:t>
            </a:r>
            <a:r>
              <a:rPr lang="en-US" altLang="zh-CN" sz="1800" dirty="0">
                <a:effectLst/>
                <a:ea typeface="等线" panose="02010600030101010101" pitchFamily="2" charset="-122"/>
                <a:cs typeface="Times New Roman" panose="02020603050405020304" pitchFamily="18" charset="0"/>
              </a:rPr>
              <a:t> PASAN </a:t>
            </a:r>
            <a:r>
              <a:rPr lang="zh-CN" altLang="zh-CN" sz="1800" dirty="0">
                <a:effectLst/>
                <a:ea typeface="等线" panose="02010600030101010101" pitchFamily="2" charset="-122"/>
                <a:cs typeface="Times New Roman" panose="02020603050405020304" pitchFamily="18" charset="0"/>
              </a:rPr>
              <a:t>找到一个别名变量的常量值时，它会将覆盖该常量值的</a:t>
            </a:r>
            <a:r>
              <a:rPr lang="en-US" altLang="zh-CN" sz="1800" dirty="0">
                <a:effectLst/>
                <a:ea typeface="等线" panose="02010600030101010101" pitchFamily="2" charset="-122"/>
                <a:cs typeface="Times New Roman" panose="02020603050405020304" pitchFamily="18" charset="0"/>
              </a:rPr>
              <a:t> MMIO </a:t>
            </a:r>
            <a:r>
              <a:rPr lang="zh-CN" altLang="zh-CN" sz="1800" dirty="0">
                <a:effectLst/>
                <a:ea typeface="等线" panose="02010600030101010101" pitchFamily="2" charset="-122"/>
                <a:cs typeface="Times New Roman" panose="02020603050405020304" pitchFamily="18" charset="0"/>
              </a:rPr>
              <a:t>地址范围映射到该别名变量中。</a:t>
            </a:r>
            <a:endParaRPr lang="zh-CN" altLang="en-US" dirty="0"/>
          </a:p>
        </p:txBody>
      </p:sp>
      <p:sp>
        <p:nvSpPr>
          <p:cNvPr id="4" name="灯片编号占位符 3"/>
          <p:cNvSpPr>
            <a:spLocks noGrp="1"/>
          </p:cNvSpPr>
          <p:nvPr>
            <p:ph type="sldNum" sz="quarter" idx="5"/>
          </p:nvPr>
        </p:nvSpPr>
        <p:spPr/>
        <p:txBody>
          <a:bodyPr/>
          <a:lstStyle/>
          <a:p>
            <a:fld id="{20D91EB6-9D3A-4032-A67A-DA68EA086B54}" type="slidenum">
              <a:rPr lang="zh-CN" altLang="en-US" smtClean="0"/>
              <a:t>22</a:t>
            </a:fld>
            <a:endParaRPr lang="zh-CN" altLang="en-US"/>
          </a:p>
        </p:txBody>
      </p:sp>
    </p:spTree>
    <p:extLst>
      <p:ext uri="{BB962C8B-B14F-4D97-AF65-F5344CB8AC3E}">
        <p14:creationId xmlns:p14="http://schemas.microsoft.com/office/powerpoint/2010/main" val="18660883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我自己理解的话，相关指令，可能就是执行的操作一样，由之前的</a:t>
            </a:r>
            <a:r>
              <a:rPr lang="en-US" altLang="zh-CN" dirty="0"/>
              <a:t>MMIO</a:t>
            </a:r>
            <a:r>
              <a:rPr lang="zh-CN" altLang="en-US" dirty="0"/>
              <a:t>地址范围可知，计算指令</a:t>
            </a:r>
            <a:r>
              <a:rPr lang="en-US" altLang="zh-CN" dirty="0"/>
              <a:t>3</a:t>
            </a:r>
            <a:r>
              <a:rPr lang="zh-CN" altLang="en-US" dirty="0"/>
              <a:t>和指令</a:t>
            </a:r>
            <a:r>
              <a:rPr lang="en-US" altLang="zh-CN" dirty="0"/>
              <a:t>4</a:t>
            </a:r>
            <a:r>
              <a:rPr lang="zh-CN" altLang="en-US" dirty="0"/>
              <a:t>之间的访问距离，</a:t>
            </a:r>
          </a:p>
        </p:txBody>
      </p:sp>
      <p:sp>
        <p:nvSpPr>
          <p:cNvPr id="4" name="灯片编号占位符 3"/>
          <p:cNvSpPr>
            <a:spLocks noGrp="1"/>
          </p:cNvSpPr>
          <p:nvPr>
            <p:ph type="sldNum" sz="quarter" idx="5"/>
          </p:nvPr>
        </p:nvSpPr>
        <p:spPr/>
        <p:txBody>
          <a:bodyPr/>
          <a:lstStyle/>
          <a:p>
            <a:fld id="{20D91EB6-9D3A-4032-A67A-DA68EA086B54}" type="slidenum">
              <a:rPr lang="zh-CN" altLang="en-US" smtClean="0"/>
              <a:t>23</a:t>
            </a:fld>
            <a:endParaRPr lang="zh-CN" altLang="en-US"/>
          </a:p>
        </p:txBody>
      </p:sp>
    </p:spTree>
    <p:extLst>
      <p:ext uri="{BB962C8B-B14F-4D97-AF65-F5344CB8AC3E}">
        <p14:creationId xmlns:p14="http://schemas.microsoft.com/office/powerpoint/2010/main" val="35450451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0D91EB6-9D3A-4032-A67A-DA68EA086B54}" type="slidenum">
              <a:rPr lang="zh-CN" altLang="en-US" smtClean="0"/>
              <a:t>24</a:t>
            </a:fld>
            <a:endParaRPr lang="zh-CN" altLang="en-US"/>
          </a:p>
        </p:txBody>
      </p:sp>
    </p:spTree>
    <p:extLst>
      <p:ext uri="{BB962C8B-B14F-4D97-AF65-F5344CB8AC3E}">
        <p14:creationId xmlns:p14="http://schemas.microsoft.com/office/powerpoint/2010/main" val="11737060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项目：物联网设备的证明、低功耗蓝牙认证、汽车网络中的身份认证、无人机的安全和隐私，导航认证</a:t>
            </a:r>
            <a:br>
              <a:rPr lang="en-US" altLang="zh-CN" dirty="0"/>
            </a:br>
            <a:r>
              <a:rPr lang="zh-CN" altLang="en-US" dirty="0"/>
              <a:t>汽文献：车安全，自动驾驶等物联网设备认证等</a:t>
            </a:r>
          </a:p>
          <a:p>
            <a:endParaRPr lang="zh-CN" altLang="en-US" dirty="0"/>
          </a:p>
        </p:txBody>
      </p:sp>
      <p:sp>
        <p:nvSpPr>
          <p:cNvPr id="4" name="灯片编号占位符 3"/>
          <p:cNvSpPr>
            <a:spLocks noGrp="1"/>
          </p:cNvSpPr>
          <p:nvPr>
            <p:ph type="sldNum" sz="quarter" idx="5"/>
          </p:nvPr>
        </p:nvSpPr>
        <p:spPr/>
        <p:txBody>
          <a:bodyPr/>
          <a:lstStyle/>
          <a:p>
            <a:fld id="{20D91EB6-9D3A-4032-A67A-DA68EA086B54}" type="slidenum">
              <a:rPr lang="zh-CN" altLang="en-US" smtClean="0"/>
              <a:t>4</a:t>
            </a:fld>
            <a:endParaRPr lang="zh-CN" altLang="en-US"/>
          </a:p>
        </p:txBody>
      </p:sp>
    </p:spTree>
    <p:extLst>
      <p:ext uri="{BB962C8B-B14F-4D97-AF65-F5344CB8AC3E}">
        <p14:creationId xmlns:p14="http://schemas.microsoft.com/office/powerpoint/2010/main" val="153395322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0D91EB6-9D3A-4032-A67A-DA68EA086B54}" type="slidenum">
              <a:rPr lang="zh-CN" altLang="en-US" smtClean="0"/>
              <a:t>25</a:t>
            </a:fld>
            <a:endParaRPr lang="zh-CN" altLang="en-US"/>
          </a:p>
        </p:txBody>
      </p:sp>
    </p:spTree>
    <p:extLst>
      <p:ext uri="{BB962C8B-B14F-4D97-AF65-F5344CB8AC3E}">
        <p14:creationId xmlns:p14="http://schemas.microsoft.com/office/powerpoint/2010/main" val="38382369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en-US" altLang="zh-CN" sz="1800" dirty="0">
              <a:effectLst/>
              <a:ea typeface="等线" panose="02010600030101010101" pitchFamily="2" charset="-122"/>
              <a:cs typeface="Times New Roman" panose="02020603050405020304" pitchFamily="18" charset="0"/>
            </a:endParaRPr>
          </a:p>
          <a:p>
            <a:endParaRPr lang="en-US" altLang="zh-CN" dirty="0"/>
          </a:p>
          <a:p>
            <a:endParaRPr lang="zh-CN" altLang="en-US" dirty="0"/>
          </a:p>
        </p:txBody>
      </p:sp>
      <p:sp>
        <p:nvSpPr>
          <p:cNvPr id="4" name="灯片编号占位符 3"/>
          <p:cNvSpPr>
            <a:spLocks noGrp="1"/>
          </p:cNvSpPr>
          <p:nvPr>
            <p:ph type="sldNum" sz="quarter" idx="5"/>
          </p:nvPr>
        </p:nvSpPr>
        <p:spPr/>
        <p:txBody>
          <a:bodyPr/>
          <a:lstStyle/>
          <a:p>
            <a:fld id="{20D91EB6-9D3A-4032-A67A-DA68EA086B54}" type="slidenum">
              <a:rPr lang="zh-CN" altLang="en-US" smtClean="0"/>
              <a:t>26</a:t>
            </a:fld>
            <a:endParaRPr lang="zh-CN" altLang="en-US"/>
          </a:p>
        </p:txBody>
      </p:sp>
    </p:spTree>
    <p:extLst>
      <p:ext uri="{BB962C8B-B14F-4D97-AF65-F5344CB8AC3E}">
        <p14:creationId xmlns:p14="http://schemas.microsoft.com/office/powerpoint/2010/main" val="9545042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0D91EB6-9D3A-4032-A67A-DA68EA086B54}" type="slidenum">
              <a:rPr lang="zh-CN" altLang="en-US" smtClean="0"/>
              <a:t>27</a:t>
            </a:fld>
            <a:endParaRPr lang="zh-CN" altLang="en-US"/>
          </a:p>
        </p:txBody>
      </p:sp>
    </p:spTree>
    <p:extLst>
      <p:ext uri="{BB962C8B-B14F-4D97-AF65-F5344CB8AC3E}">
        <p14:creationId xmlns:p14="http://schemas.microsoft.com/office/powerpoint/2010/main" val="8890391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0D91EB6-9D3A-4032-A67A-DA68EA086B54}" type="slidenum">
              <a:rPr lang="zh-CN" altLang="en-US" smtClean="0"/>
              <a:t>28</a:t>
            </a:fld>
            <a:endParaRPr lang="zh-CN" altLang="en-US"/>
          </a:p>
        </p:txBody>
      </p:sp>
    </p:spTree>
    <p:extLst>
      <p:ext uri="{BB962C8B-B14F-4D97-AF65-F5344CB8AC3E}">
        <p14:creationId xmlns:p14="http://schemas.microsoft.com/office/powerpoint/2010/main" val="264834460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0D91EB6-9D3A-4032-A67A-DA68EA086B54}" type="slidenum">
              <a:rPr lang="zh-CN" altLang="en-US" smtClean="0"/>
              <a:t>29</a:t>
            </a:fld>
            <a:endParaRPr lang="zh-CN" altLang="en-US"/>
          </a:p>
        </p:txBody>
      </p:sp>
    </p:spTree>
    <p:extLst>
      <p:ext uri="{BB962C8B-B14F-4D97-AF65-F5344CB8AC3E}">
        <p14:creationId xmlns:p14="http://schemas.microsoft.com/office/powerpoint/2010/main" val="254003458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fld id="{20D91EB6-9D3A-4032-A67A-DA68EA086B54}" type="slidenum">
              <a:rPr lang="zh-CN" altLang="en-US" smtClean="0"/>
              <a:t>30</a:t>
            </a:fld>
            <a:endParaRPr lang="zh-CN" altLang="en-US"/>
          </a:p>
        </p:txBody>
      </p:sp>
    </p:spTree>
    <p:extLst>
      <p:ext uri="{BB962C8B-B14F-4D97-AF65-F5344CB8AC3E}">
        <p14:creationId xmlns:p14="http://schemas.microsoft.com/office/powerpoint/2010/main" val="293848619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0D91EB6-9D3A-4032-A67A-DA68EA086B54}" type="slidenum">
              <a:rPr lang="zh-CN" altLang="en-US" smtClean="0"/>
              <a:t>31</a:t>
            </a:fld>
            <a:endParaRPr lang="zh-CN" altLang="en-US"/>
          </a:p>
        </p:txBody>
      </p:sp>
    </p:spTree>
    <p:extLst>
      <p:ext uri="{BB962C8B-B14F-4D97-AF65-F5344CB8AC3E}">
        <p14:creationId xmlns:p14="http://schemas.microsoft.com/office/powerpoint/2010/main" val="63695018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具体需要做以下的工作</a:t>
            </a:r>
          </a:p>
        </p:txBody>
      </p:sp>
      <p:sp>
        <p:nvSpPr>
          <p:cNvPr id="4" name="灯片编号占位符 3"/>
          <p:cNvSpPr>
            <a:spLocks noGrp="1"/>
          </p:cNvSpPr>
          <p:nvPr>
            <p:ph type="sldNum" sz="quarter" idx="5"/>
          </p:nvPr>
        </p:nvSpPr>
        <p:spPr/>
        <p:txBody>
          <a:bodyPr/>
          <a:lstStyle/>
          <a:p>
            <a:fld id="{20D91EB6-9D3A-4032-A67A-DA68EA086B54}" type="slidenum">
              <a:rPr lang="zh-CN" altLang="en-US" smtClean="0"/>
              <a:t>32</a:t>
            </a:fld>
            <a:endParaRPr lang="zh-CN" altLang="en-US"/>
          </a:p>
        </p:txBody>
      </p:sp>
    </p:spTree>
    <p:extLst>
      <p:ext uri="{BB962C8B-B14F-4D97-AF65-F5344CB8AC3E}">
        <p14:creationId xmlns:p14="http://schemas.microsoft.com/office/powerpoint/2010/main" val="176832327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七个开源嵌入式平台</a:t>
            </a:r>
            <a:endParaRPr lang="en-US" altLang="zh-CN" dirty="0"/>
          </a:p>
          <a:p>
            <a:r>
              <a:rPr lang="en-US" altLang="zh-CN" dirty="0"/>
              <a:t>1</a:t>
            </a:r>
            <a:r>
              <a:rPr lang="zh-CN" altLang="en-US" dirty="0"/>
              <a:t>和</a:t>
            </a:r>
            <a:r>
              <a:rPr lang="en-US" altLang="zh-CN" dirty="0"/>
              <a:t>2</a:t>
            </a:r>
            <a:r>
              <a:rPr lang="zh-CN" altLang="en-US" dirty="0"/>
              <a:t>是用于机器人飞行器，</a:t>
            </a:r>
            <a:r>
              <a:rPr lang="en-US" altLang="zh-CN" dirty="0"/>
              <a:t>3</a:t>
            </a:r>
            <a:r>
              <a:rPr lang="zh-CN" altLang="en-US" dirty="0"/>
              <a:t>和</a:t>
            </a:r>
            <a:r>
              <a:rPr lang="en-US" altLang="zh-CN" dirty="0"/>
              <a:t>4</a:t>
            </a:r>
            <a:r>
              <a:rPr lang="zh-CN" altLang="en-US" dirty="0"/>
              <a:t>是实时操作系统，</a:t>
            </a:r>
            <a:r>
              <a:rPr lang="en-US" altLang="zh-CN" dirty="0"/>
              <a:t>5</a:t>
            </a:r>
            <a:r>
              <a:rPr lang="zh-CN" altLang="en-US" dirty="0"/>
              <a:t>是烙铁平台，</a:t>
            </a:r>
            <a:r>
              <a:rPr lang="en-US" altLang="zh-CN" dirty="0"/>
              <a:t>6</a:t>
            </a:r>
            <a:r>
              <a:rPr lang="zh-CN" altLang="en-US" dirty="0"/>
              <a:t>是用于计算机数控铣削控制器，最后一个是用于内燃机控制单元</a:t>
            </a:r>
            <a:endParaRPr lang="en-US" altLang="zh-CN" dirty="0"/>
          </a:p>
          <a:p>
            <a:r>
              <a:rPr lang="zh-CN" altLang="zh-CN" sz="1800" dirty="0">
                <a:effectLst/>
                <a:ea typeface="等线" panose="02010600030101010101" pitchFamily="2" charset="-122"/>
                <a:cs typeface="Times New Roman" panose="02020603050405020304" pitchFamily="18" charset="0"/>
              </a:rPr>
              <a:t>每个目标固件中连接到相应</a:t>
            </a:r>
            <a:r>
              <a:rPr lang="en-US" altLang="zh-CN" sz="1800" dirty="0">
                <a:effectLst/>
                <a:ea typeface="等线" panose="02010600030101010101" pitchFamily="2" charset="-122"/>
                <a:cs typeface="Times New Roman" panose="02020603050405020304" pitchFamily="18" charset="0"/>
              </a:rPr>
              <a:t> MMIO </a:t>
            </a:r>
            <a:r>
              <a:rPr lang="zh-CN" altLang="zh-CN" sz="1800" dirty="0">
                <a:effectLst/>
                <a:ea typeface="等线" panose="02010600030101010101" pitchFamily="2" charset="-122"/>
                <a:cs typeface="Times New Roman" panose="02020603050405020304" pitchFamily="18" charset="0"/>
              </a:rPr>
              <a:t>的外围设备的数量。</a:t>
            </a:r>
            <a:endParaRPr lang="zh-CN" altLang="en-US" dirty="0"/>
          </a:p>
        </p:txBody>
      </p:sp>
      <p:sp>
        <p:nvSpPr>
          <p:cNvPr id="4" name="灯片编号占位符 3"/>
          <p:cNvSpPr>
            <a:spLocks noGrp="1"/>
          </p:cNvSpPr>
          <p:nvPr>
            <p:ph type="sldNum" sz="quarter" idx="5"/>
          </p:nvPr>
        </p:nvSpPr>
        <p:spPr/>
        <p:txBody>
          <a:bodyPr/>
          <a:lstStyle/>
          <a:p>
            <a:fld id="{20D91EB6-9D3A-4032-A67A-DA68EA086B54}" type="slidenum">
              <a:rPr lang="zh-CN" altLang="en-US" smtClean="0"/>
              <a:t>33</a:t>
            </a:fld>
            <a:endParaRPr lang="zh-CN" altLang="en-US"/>
          </a:p>
        </p:txBody>
      </p:sp>
    </p:spTree>
    <p:extLst>
      <p:ext uri="{BB962C8B-B14F-4D97-AF65-F5344CB8AC3E}">
        <p14:creationId xmlns:p14="http://schemas.microsoft.com/office/powerpoint/2010/main" val="134635593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0D91EB6-9D3A-4032-A67A-DA68EA086B54}" type="slidenum">
              <a:rPr lang="zh-CN" altLang="en-US" smtClean="0"/>
              <a:t>34</a:t>
            </a:fld>
            <a:endParaRPr lang="zh-CN" altLang="en-US"/>
          </a:p>
        </p:txBody>
      </p:sp>
    </p:spTree>
    <p:extLst>
      <p:ext uri="{BB962C8B-B14F-4D97-AF65-F5344CB8AC3E}">
        <p14:creationId xmlns:p14="http://schemas.microsoft.com/office/powerpoint/2010/main" val="35686403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系统和人工智能 </a:t>
            </a:r>
            <a:r>
              <a:rPr lang="en-US" altLang="zh-CN" dirty="0"/>
              <a:t>USENIX</a:t>
            </a:r>
            <a:r>
              <a:rPr lang="zh-CN" altLang="en-US" dirty="0"/>
              <a:t>和</a:t>
            </a:r>
            <a:r>
              <a:rPr lang="en-US" altLang="zh-CN" dirty="0"/>
              <a:t>IEEE</a:t>
            </a:r>
            <a:br>
              <a:rPr lang="en-US" altLang="zh-CN" dirty="0"/>
            </a:br>
            <a:r>
              <a:rPr lang="zh-CN" altLang="en-US" dirty="0"/>
              <a:t>本科的导师徐冬艳</a:t>
            </a:r>
            <a:endParaRPr lang="en-US" altLang="zh-CN" dirty="0"/>
          </a:p>
          <a:p>
            <a:r>
              <a:rPr lang="en-US" altLang="zh-CN" dirty="0" err="1"/>
              <a:t>Jizhou</a:t>
            </a:r>
            <a:r>
              <a:rPr lang="en-US" altLang="zh-CN" dirty="0"/>
              <a:t> Chen</a:t>
            </a:r>
            <a:r>
              <a:rPr lang="zh-CN" altLang="en-US" dirty="0"/>
              <a:t>和</a:t>
            </a:r>
            <a:r>
              <a:rPr lang="en-US" altLang="zh-CN" dirty="0" err="1"/>
              <a:t>Kyungtae</a:t>
            </a:r>
            <a:r>
              <a:rPr lang="en-US" altLang="zh-CN" dirty="0"/>
              <a:t> Kim</a:t>
            </a:r>
            <a:r>
              <a:rPr lang="zh-CN" altLang="en-US" dirty="0"/>
              <a:t>，</a:t>
            </a:r>
            <a:r>
              <a:rPr lang="en-US" altLang="zh-CN" dirty="0"/>
              <a:t>Dave(</a:t>
            </a:r>
            <a:r>
              <a:rPr lang="en-US" altLang="zh-CN" dirty="0" err="1"/>
              <a:t>jing</a:t>
            </a:r>
            <a:r>
              <a:rPr lang="en-US" altLang="zh-CN" dirty="0"/>
              <a:t>) Tian</a:t>
            </a:r>
            <a:r>
              <a:rPr lang="zh-CN" altLang="en-US" dirty="0"/>
              <a:t>没搜到，都与普度大学有关</a:t>
            </a:r>
          </a:p>
        </p:txBody>
      </p:sp>
      <p:sp>
        <p:nvSpPr>
          <p:cNvPr id="4" name="灯片编号占位符 3"/>
          <p:cNvSpPr>
            <a:spLocks noGrp="1"/>
          </p:cNvSpPr>
          <p:nvPr>
            <p:ph type="sldNum" sz="quarter" idx="5"/>
          </p:nvPr>
        </p:nvSpPr>
        <p:spPr/>
        <p:txBody>
          <a:bodyPr/>
          <a:lstStyle/>
          <a:p>
            <a:fld id="{20D91EB6-9D3A-4032-A67A-DA68EA086B54}" type="slidenum">
              <a:rPr lang="zh-CN" altLang="en-US" smtClean="0"/>
              <a:t>5</a:t>
            </a:fld>
            <a:endParaRPr lang="zh-CN" altLang="en-US"/>
          </a:p>
        </p:txBody>
      </p:sp>
    </p:spTree>
    <p:extLst>
      <p:ext uri="{BB962C8B-B14F-4D97-AF65-F5344CB8AC3E}">
        <p14:creationId xmlns:p14="http://schemas.microsoft.com/office/powerpoint/2010/main" val="189234443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arenBoth"/>
            </a:pPr>
            <a:r>
              <a:rPr lang="zh-CN" altLang="en-US" dirty="0"/>
              <a:t>并发错误的数量，</a:t>
            </a:r>
            <a:r>
              <a:rPr lang="en-US" altLang="zh-CN" dirty="0"/>
              <a:t>(2) </a:t>
            </a:r>
            <a:r>
              <a:rPr lang="zh-CN" altLang="en-US" dirty="0"/>
              <a:t>误报案例的数量，</a:t>
            </a:r>
            <a:r>
              <a:rPr lang="en-US" altLang="zh-CN" dirty="0"/>
              <a:t>(3) </a:t>
            </a:r>
            <a:r>
              <a:rPr lang="zh-CN" altLang="en-US" dirty="0"/>
              <a:t>错误检测率，</a:t>
            </a:r>
            <a:r>
              <a:rPr lang="en-US" altLang="zh-CN" dirty="0"/>
              <a:t>(4) </a:t>
            </a:r>
            <a:r>
              <a:rPr lang="zh-CN" altLang="en-US" dirty="0"/>
              <a:t>错误中的误报率检测，以及 </a:t>
            </a:r>
            <a:r>
              <a:rPr lang="en-US" altLang="zh-CN" dirty="0"/>
              <a:t>(5) </a:t>
            </a:r>
            <a:r>
              <a:rPr lang="zh-CN" altLang="en-US" dirty="0"/>
              <a:t>潜在受影响设备的数量。</a:t>
            </a:r>
            <a:endParaRPr lang="en-US" altLang="zh-CN" dirty="0"/>
          </a:p>
        </p:txBody>
      </p:sp>
      <p:sp>
        <p:nvSpPr>
          <p:cNvPr id="4" name="灯片编号占位符 3"/>
          <p:cNvSpPr>
            <a:spLocks noGrp="1"/>
          </p:cNvSpPr>
          <p:nvPr>
            <p:ph type="sldNum" sz="quarter" idx="5"/>
          </p:nvPr>
        </p:nvSpPr>
        <p:spPr/>
        <p:txBody>
          <a:bodyPr/>
          <a:lstStyle/>
          <a:p>
            <a:fld id="{20D91EB6-9D3A-4032-A67A-DA68EA086B54}" type="slidenum">
              <a:rPr lang="zh-CN" altLang="en-US" smtClean="0"/>
              <a:t>35</a:t>
            </a:fld>
            <a:endParaRPr lang="zh-CN" altLang="en-US"/>
          </a:p>
        </p:txBody>
      </p:sp>
    </p:spTree>
    <p:extLst>
      <p:ext uri="{BB962C8B-B14F-4D97-AF65-F5344CB8AC3E}">
        <p14:creationId xmlns:p14="http://schemas.microsoft.com/office/powerpoint/2010/main" val="97478708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a:t>
            </a:r>
            <a:r>
              <a:rPr lang="zh-CN" altLang="en-US" dirty="0"/>
              <a:t>：</a:t>
            </a:r>
            <a:r>
              <a:rPr lang="en-US" altLang="zh-CN" dirty="0"/>
              <a:t>#</a:t>
            </a:r>
            <a:r>
              <a:rPr lang="zh-CN" altLang="en-US" dirty="0"/>
              <a:t>真正的并发错误仅与事务损坏有关      </a:t>
            </a:r>
            <a:r>
              <a:rPr lang="en-US" altLang="zh-CN" dirty="0"/>
              <a:t>A</a:t>
            </a:r>
            <a:r>
              <a:rPr lang="zh-CN" altLang="en-US" dirty="0"/>
              <a:t>：</a:t>
            </a:r>
            <a:r>
              <a:rPr lang="en-US" altLang="zh-CN" dirty="0"/>
              <a:t>#</a:t>
            </a:r>
            <a:r>
              <a:rPr lang="zh-CN" altLang="en-US" dirty="0"/>
              <a:t>所有报告的任何类型的并发错误，无需手动验证其正确性</a:t>
            </a:r>
            <a:endParaRPr lang="en-US" altLang="zh-CN" dirty="0"/>
          </a:p>
          <a:p>
            <a:r>
              <a:rPr lang="zh-CN" altLang="zh-CN" sz="1800" dirty="0">
                <a:effectLst/>
                <a:ea typeface="等线" panose="02010600030101010101" pitchFamily="2" charset="-122"/>
                <a:cs typeface="Times New Roman" panose="02020603050405020304" pitchFamily="18" charset="0"/>
              </a:rPr>
              <a:t>找不到任何与事务损坏有关的并发错误</a:t>
            </a:r>
            <a:endParaRPr lang="en-US" altLang="zh-CN" sz="1800" dirty="0">
              <a:effectLst/>
              <a:ea typeface="等线" panose="02010600030101010101" pitchFamily="2" charset="-122"/>
              <a:cs typeface="Times New Roman" panose="02020603050405020304" pitchFamily="18" charset="0"/>
            </a:endParaRPr>
          </a:p>
          <a:p>
            <a:r>
              <a:rPr lang="zh-CN" altLang="zh-CN" sz="1800" dirty="0">
                <a:effectLst/>
                <a:ea typeface="等线" panose="02010600030101010101" pitchFamily="2" charset="-122"/>
                <a:cs typeface="Times New Roman" panose="02020603050405020304" pitchFamily="18" charset="0"/>
              </a:rPr>
              <a:t>与</a:t>
            </a:r>
            <a:r>
              <a:rPr lang="en-US" altLang="zh-CN" sz="1800" dirty="0">
                <a:effectLst/>
                <a:ea typeface="等线" panose="02010600030101010101" pitchFamily="2" charset="-122"/>
                <a:cs typeface="Times New Roman" panose="02020603050405020304" pitchFamily="18" charset="0"/>
              </a:rPr>
              <a:t> PASAN </a:t>
            </a:r>
            <a:r>
              <a:rPr lang="zh-CN" altLang="zh-CN" sz="1800" dirty="0">
                <a:effectLst/>
                <a:ea typeface="等线" panose="02010600030101010101" pitchFamily="2" charset="-122"/>
                <a:cs typeface="Times New Roman" panose="02020603050405020304" pitchFamily="18" charset="0"/>
              </a:rPr>
              <a:t>不同，现有工具无法检测由外围访问事务引起的并发错误。</a:t>
            </a:r>
            <a:endParaRPr lang="zh-CN" altLang="en-US" dirty="0"/>
          </a:p>
        </p:txBody>
      </p:sp>
      <p:sp>
        <p:nvSpPr>
          <p:cNvPr id="4" name="灯片编号占位符 3"/>
          <p:cNvSpPr>
            <a:spLocks noGrp="1"/>
          </p:cNvSpPr>
          <p:nvPr>
            <p:ph type="sldNum" sz="quarter" idx="5"/>
          </p:nvPr>
        </p:nvSpPr>
        <p:spPr/>
        <p:txBody>
          <a:bodyPr/>
          <a:lstStyle/>
          <a:p>
            <a:fld id="{20D91EB6-9D3A-4032-A67A-DA68EA086B54}" type="slidenum">
              <a:rPr lang="zh-CN" altLang="en-US" smtClean="0"/>
              <a:t>36</a:t>
            </a:fld>
            <a:endParaRPr lang="zh-CN" altLang="en-US"/>
          </a:p>
        </p:txBody>
      </p:sp>
    </p:spTree>
    <p:extLst>
      <p:ext uri="{BB962C8B-B14F-4D97-AF65-F5344CB8AC3E}">
        <p14:creationId xmlns:p14="http://schemas.microsoft.com/office/powerpoint/2010/main" val="13001072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800" dirty="0">
                <a:effectLst/>
                <a:ea typeface="等线" panose="02010600030101010101" pitchFamily="2" charset="-122"/>
                <a:cs typeface="Times New Roman" panose="02020603050405020304" pitchFamily="18" charset="0"/>
              </a:rPr>
              <a:t>。</a:t>
            </a:r>
            <a:endParaRPr lang="zh-CN" altLang="en-US" dirty="0"/>
          </a:p>
        </p:txBody>
      </p:sp>
      <p:sp>
        <p:nvSpPr>
          <p:cNvPr id="4" name="灯片编号占位符 3"/>
          <p:cNvSpPr>
            <a:spLocks noGrp="1"/>
          </p:cNvSpPr>
          <p:nvPr>
            <p:ph type="sldNum" sz="quarter" idx="5"/>
          </p:nvPr>
        </p:nvSpPr>
        <p:spPr/>
        <p:txBody>
          <a:bodyPr/>
          <a:lstStyle/>
          <a:p>
            <a:fld id="{20D91EB6-9D3A-4032-A67A-DA68EA086B54}" type="slidenum">
              <a:rPr lang="zh-CN" altLang="en-US" smtClean="0"/>
              <a:t>37</a:t>
            </a:fld>
            <a:endParaRPr lang="zh-CN" altLang="en-US"/>
          </a:p>
        </p:txBody>
      </p:sp>
    </p:spTree>
    <p:extLst>
      <p:ext uri="{BB962C8B-B14F-4D97-AF65-F5344CB8AC3E}">
        <p14:creationId xmlns:p14="http://schemas.microsoft.com/office/powerpoint/2010/main" val="86357067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具体需要做以下的工作</a:t>
            </a:r>
          </a:p>
        </p:txBody>
      </p:sp>
      <p:sp>
        <p:nvSpPr>
          <p:cNvPr id="4" name="灯片编号占位符 3"/>
          <p:cNvSpPr>
            <a:spLocks noGrp="1"/>
          </p:cNvSpPr>
          <p:nvPr>
            <p:ph type="sldNum" sz="quarter" idx="5"/>
          </p:nvPr>
        </p:nvSpPr>
        <p:spPr/>
        <p:txBody>
          <a:bodyPr/>
          <a:lstStyle/>
          <a:p>
            <a:fld id="{20D91EB6-9D3A-4032-A67A-DA68EA086B54}" type="slidenum">
              <a:rPr lang="zh-CN" altLang="en-US" smtClean="0"/>
              <a:t>38</a:t>
            </a:fld>
            <a:endParaRPr lang="zh-CN" altLang="en-US"/>
          </a:p>
        </p:txBody>
      </p:sp>
    </p:spTree>
    <p:extLst>
      <p:ext uri="{BB962C8B-B14F-4D97-AF65-F5344CB8AC3E}">
        <p14:creationId xmlns:p14="http://schemas.microsoft.com/office/powerpoint/2010/main" val="293095137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0D91EB6-9D3A-4032-A67A-DA68EA086B54}" type="slidenum">
              <a:rPr lang="zh-CN" altLang="en-US" smtClean="0"/>
              <a:t>39</a:t>
            </a:fld>
            <a:endParaRPr lang="zh-CN" altLang="en-US"/>
          </a:p>
        </p:txBody>
      </p:sp>
    </p:spTree>
    <p:extLst>
      <p:ext uri="{BB962C8B-B14F-4D97-AF65-F5344CB8AC3E}">
        <p14:creationId xmlns:p14="http://schemas.microsoft.com/office/powerpoint/2010/main" val="284449687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0D91EB6-9D3A-4032-A67A-DA68EA086B54}" type="slidenum">
              <a:rPr lang="zh-CN" altLang="en-US" smtClean="0"/>
              <a:t>40</a:t>
            </a:fld>
            <a:endParaRPr lang="zh-CN" altLang="en-US"/>
          </a:p>
        </p:txBody>
      </p:sp>
    </p:spTree>
    <p:extLst>
      <p:ext uri="{BB962C8B-B14F-4D97-AF65-F5344CB8AC3E}">
        <p14:creationId xmlns:p14="http://schemas.microsoft.com/office/powerpoint/2010/main" val="176635082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具体需要做以下的工作</a:t>
            </a:r>
          </a:p>
        </p:txBody>
      </p:sp>
      <p:sp>
        <p:nvSpPr>
          <p:cNvPr id="4" name="灯片编号占位符 3"/>
          <p:cNvSpPr>
            <a:spLocks noGrp="1"/>
          </p:cNvSpPr>
          <p:nvPr>
            <p:ph type="sldNum" sz="quarter" idx="5"/>
          </p:nvPr>
        </p:nvSpPr>
        <p:spPr/>
        <p:txBody>
          <a:bodyPr/>
          <a:lstStyle/>
          <a:p>
            <a:fld id="{20D91EB6-9D3A-4032-A67A-DA68EA086B54}" type="slidenum">
              <a:rPr lang="zh-CN" altLang="en-US" smtClean="0"/>
              <a:t>41</a:t>
            </a:fld>
            <a:endParaRPr lang="zh-CN" altLang="en-US"/>
          </a:p>
        </p:txBody>
      </p:sp>
    </p:spTree>
    <p:extLst>
      <p:ext uri="{BB962C8B-B14F-4D97-AF65-F5344CB8AC3E}">
        <p14:creationId xmlns:p14="http://schemas.microsoft.com/office/powerpoint/2010/main" val="2749258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具体需要做以下的工作</a:t>
            </a:r>
          </a:p>
        </p:txBody>
      </p:sp>
      <p:sp>
        <p:nvSpPr>
          <p:cNvPr id="4" name="灯片编号占位符 3"/>
          <p:cNvSpPr>
            <a:spLocks noGrp="1"/>
          </p:cNvSpPr>
          <p:nvPr>
            <p:ph type="sldNum" sz="quarter" idx="5"/>
          </p:nvPr>
        </p:nvSpPr>
        <p:spPr/>
        <p:txBody>
          <a:bodyPr/>
          <a:lstStyle/>
          <a:p>
            <a:fld id="{20D91EB6-9D3A-4032-A67A-DA68EA086B54}" type="slidenum">
              <a:rPr lang="zh-CN" altLang="en-US" smtClean="0"/>
              <a:t>42</a:t>
            </a:fld>
            <a:endParaRPr lang="zh-CN" altLang="en-US"/>
          </a:p>
        </p:txBody>
      </p:sp>
    </p:spTree>
    <p:extLst>
      <p:ext uri="{BB962C8B-B14F-4D97-AF65-F5344CB8AC3E}">
        <p14:creationId xmlns:p14="http://schemas.microsoft.com/office/powerpoint/2010/main" val="40590938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具体需要做以下的工作</a:t>
            </a:r>
          </a:p>
        </p:txBody>
      </p:sp>
      <p:sp>
        <p:nvSpPr>
          <p:cNvPr id="4" name="灯片编号占位符 3"/>
          <p:cNvSpPr>
            <a:spLocks noGrp="1"/>
          </p:cNvSpPr>
          <p:nvPr>
            <p:ph type="sldNum" sz="quarter" idx="5"/>
          </p:nvPr>
        </p:nvSpPr>
        <p:spPr/>
        <p:txBody>
          <a:bodyPr/>
          <a:lstStyle/>
          <a:p>
            <a:fld id="{20D91EB6-9D3A-4032-A67A-DA68EA086B54}" type="slidenum">
              <a:rPr lang="zh-CN" altLang="en-US" smtClean="0"/>
              <a:t>6</a:t>
            </a:fld>
            <a:endParaRPr lang="zh-CN" altLang="en-US"/>
          </a:p>
        </p:txBody>
      </p:sp>
    </p:spTree>
    <p:extLst>
      <p:ext uri="{BB962C8B-B14F-4D97-AF65-F5344CB8AC3E}">
        <p14:creationId xmlns:p14="http://schemas.microsoft.com/office/powerpoint/2010/main" val="7733302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比如内存子系统的竞争条件脏牛漏洞和最近的安卓的权限提升漏洞。</a:t>
            </a:r>
            <a:endParaRPr lang="en-US" altLang="zh-CN" dirty="0"/>
          </a:p>
          <a:p>
            <a:r>
              <a:rPr lang="zh-CN" altLang="zh-CN" sz="1800" dirty="0">
                <a:solidFill>
                  <a:srgbClr val="FF0000"/>
                </a:solidFill>
                <a:effectLst/>
                <a:ea typeface="等线" panose="02010600030101010101" pitchFamily="2" charset="-122"/>
                <a:cs typeface="Times New Roman" panose="02020603050405020304" pitchFamily="18" charset="0"/>
              </a:rPr>
              <a:t>将这种特定的内部状态机转换序列定义为事务</a:t>
            </a:r>
            <a:br>
              <a:rPr lang="en-US" altLang="zh-CN" dirty="0"/>
            </a:br>
            <a:endParaRPr lang="zh-CN" altLang="en-US" dirty="0"/>
          </a:p>
        </p:txBody>
      </p:sp>
      <p:sp>
        <p:nvSpPr>
          <p:cNvPr id="4" name="灯片编号占位符 3"/>
          <p:cNvSpPr>
            <a:spLocks noGrp="1"/>
          </p:cNvSpPr>
          <p:nvPr>
            <p:ph type="sldNum" sz="quarter" idx="5"/>
          </p:nvPr>
        </p:nvSpPr>
        <p:spPr/>
        <p:txBody>
          <a:bodyPr/>
          <a:lstStyle/>
          <a:p>
            <a:fld id="{20D91EB6-9D3A-4032-A67A-DA68EA086B54}" type="slidenum">
              <a:rPr lang="zh-CN" altLang="en-US" smtClean="0"/>
              <a:t>7</a:t>
            </a:fld>
            <a:endParaRPr lang="zh-CN" altLang="en-US"/>
          </a:p>
        </p:txBody>
      </p:sp>
    </p:spTree>
    <p:extLst>
      <p:ext uri="{BB962C8B-B14F-4D97-AF65-F5344CB8AC3E}">
        <p14:creationId xmlns:p14="http://schemas.microsoft.com/office/powerpoint/2010/main" val="7739327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对某个内存映射 </a:t>
            </a:r>
            <a:r>
              <a:rPr lang="en-US" altLang="zh-CN" dirty="0"/>
              <a:t>I/O (MMIO) </a:t>
            </a:r>
            <a:r>
              <a:rPr lang="zh-CN" altLang="en-US" dirty="0"/>
              <a:t>地址的简单锁定保护仍然允许同时访问外设的其他</a:t>
            </a:r>
            <a:r>
              <a:rPr lang="en-US" altLang="zh-CN" dirty="0"/>
              <a:t>MMIO</a:t>
            </a:r>
            <a:r>
              <a:rPr lang="zh-CN" altLang="en-US" dirty="0"/>
              <a:t>地址。</a:t>
            </a:r>
          </a:p>
        </p:txBody>
      </p:sp>
      <p:sp>
        <p:nvSpPr>
          <p:cNvPr id="4" name="灯片编号占位符 3"/>
          <p:cNvSpPr>
            <a:spLocks noGrp="1"/>
          </p:cNvSpPr>
          <p:nvPr>
            <p:ph type="sldNum" sz="quarter" idx="5"/>
          </p:nvPr>
        </p:nvSpPr>
        <p:spPr/>
        <p:txBody>
          <a:bodyPr/>
          <a:lstStyle/>
          <a:p>
            <a:fld id="{20D91EB6-9D3A-4032-A67A-DA68EA086B54}" type="slidenum">
              <a:rPr lang="zh-CN" altLang="en-US" smtClean="0"/>
              <a:t>8</a:t>
            </a:fld>
            <a:endParaRPr lang="zh-CN" altLang="en-US"/>
          </a:p>
        </p:txBody>
      </p:sp>
    </p:spTree>
    <p:extLst>
      <p:ext uri="{BB962C8B-B14F-4D97-AF65-F5344CB8AC3E}">
        <p14:creationId xmlns:p14="http://schemas.microsoft.com/office/powerpoint/2010/main" val="6172409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方法：</a:t>
            </a:r>
            <a:r>
              <a:rPr lang="zh-CN" altLang="zh-CN" sz="1800" dirty="0">
                <a:effectLst/>
                <a:ea typeface="等线" panose="02010600030101010101" pitchFamily="2" charset="-122"/>
                <a:cs typeface="Times New Roman" panose="02020603050405020304" pitchFamily="18" charset="0"/>
              </a:rPr>
              <a:t>包括静态分析、动态分析和混合分析</a:t>
            </a:r>
            <a:r>
              <a:rPr lang="zh-CN" altLang="en-US" sz="1800" dirty="0">
                <a:effectLst/>
                <a:ea typeface="等线" panose="02010600030101010101" pitchFamily="2" charset="-122"/>
                <a:cs typeface="Times New Roman" panose="02020603050405020304" pitchFamily="18" charset="0"/>
              </a:rPr>
              <a:t>。</a:t>
            </a:r>
            <a:endParaRPr lang="en-US" altLang="zh-CN" sz="1800" dirty="0">
              <a:effectLst/>
              <a:ea typeface="等线" panose="02010600030101010101" pitchFamily="2" charset="-122"/>
              <a:cs typeface="Times New Roman" panose="02020603050405020304" pitchFamily="18" charset="0"/>
            </a:endParaRPr>
          </a:p>
          <a:p>
            <a:r>
              <a:rPr lang="zh-CN" altLang="zh-CN" sz="1800" dirty="0">
                <a:effectLst/>
                <a:ea typeface="等线" panose="02010600030101010101" pitchFamily="2" charset="-122"/>
                <a:cs typeface="Times New Roman" panose="02020603050405020304" pitchFamily="18" charset="0"/>
              </a:rPr>
              <a:t>挑战</a:t>
            </a:r>
            <a:r>
              <a:rPr lang="zh-CN" altLang="en-US" sz="1800" dirty="0">
                <a:effectLst/>
                <a:ea typeface="等线" panose="02010600030101010101" pitchFamily="2" charset="-122"/>
                <a:cs typeface="Times New Roman" panose="02020603050405020304" pitchFamily="18" charset="0"/>
              </a:rPr>
              <a:t>：</a:t>
            </a:r>
            <a:r>
              <a:rPr lang="zh-CN" altLang="zh-CN" sz="1800" dirty="0">
                <a:effectLst/>
                <a:ea typeface="等线" panose="02010600030101010101" pitchFamily="2" charset="-122"/>
                <a:cs typeface="Times New Roman" panose="02020603050405020304" pitchFamily="18" charset="0"/>
              </a:rPr>
              <a:t>对某个内存映射</a:t>
            </a:r>
            <a:r>
              <a:rPr lang="en-US" altLang="zh-CN" sz="1800" dirty="0">
                <a:effectLst/>
                <a:ea typeface="等线" panose="02010600030101010101" pitchFamily="2" charset="-122"/>
                <a:cs typeface="Times New Roman" panose="02020603050405020304" pitchFamily="18" charset="0"/>
              </a:rPr>
              <a:t> I/O (MMIO) </a:t>
            </a:r>
            <a:r>
              <a:rPr lang="zh-CN" altLang="zh-CN" sz="1800" dirty="0">
                <a:effectLst/>
                <a:ea typeface="等线" panose="02010600030101010101" pitchFamily="2" charset="-122"/>
                <a:cs typeface="Times New Roman" panose="02020603050405020304" pitchFamily="18" charset="0"/>
              </a:rPr>
              <a:t>地址的简单锁定保护仍然允许同时访问外设的其他</a:t>
            </a:r>
            <a:r>
              <a:rPr lang="en-US" altLang="zh-CN" sz="1800" dirty="0">
                <a:effectLst/>
                <a:ea typeface="等线" panose="02010600030101010101" pitchFamily="2" charset="-122"/>
                <a:cs typeface="Times New Roman" panose="02020603050405020304" pitchFamily="18" charset="0"/>
              </a:rPr>
              <a:t>MMIO</a:t>
            </a:r>
            <a:r>
              <a:rPr lang="zh-CN" altLang="zh-CN" sz="1800" dirty="0">
                <a:effectLst/>
                <a:ea typeface="等线" panose="02010600030101010101" pitchFamily="2" charset="-122"/>
                <a:cs typeface="Times New Roman" panose="02020603050405020304" pitchFamily="18" charset="0"/>
              </a:rPr>
              <a:t>地址</a:t>
            </a:r>
            <a:endParaRPr lang="zh-CN" altLang="en-US" dirty="0"/>
          </a:p>
        </p:txBody>
      </p:sp>
      <p:sp>
        <p:nvSpPr>
          <p:cNvPr id="4" name="灯片编号占位符 3"/>
          <p:cNvSpPr>
            <a:spLocks noGrp="1"/>
          </p:cNvSpPr>
          <p:nvPr>
            <p:ph type="sldNum" sz="quarter" idx="5"/>
          </p:nvPr>
        </p:nvSpPr>
        <p:spPr/>
        <p:txBody>
          <a:bodyPr/>
          <a:lstStyle/>
          <a:p>
            <a:fld id="{20D91EB6-9D3A-4032-A67A-DA68EA086B54}" type="slidenum">
              <a:rPr lang="zh-CN" altLang="en-US" smtClean="0"/>
              <a:t>9</a:t>
            </a:fld>
            <a:endParaRPr lang="zh-CN" altLang="en-US"/>
          </a:p>
        </p:txBody>
      </p:sp>
    </p:spTree>
    <p:extLst>
      <p:ext uri="{BB962C8B-B14F-4D97-AF65-F5344CB8AC3E}">
        <p14:creationId xmlns:p14="http://schemas.microsoft.com/office/powerpoint/2010/main" val="6609892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文章旨在检测</a:t>
            </a:r>
            <a:r>
              <a:rPr lang="en-US" altLang="zh-CN" dirty="0"/>
              <a:t>PASAN</a:t>
            </a:r>
            <a:r>
              <a:rPr lang="zh-CN" altLang="en-US" dirty="0"/>
              <a:t>之前从未考虑过的由事务损坏引起的一类新的并发错误</a:t>
            </a:r>
          </a:p>
        </p:txBody>
      </p:sp>
      <p:sp>
        <p:nvSpPr>
          <p:cNvPr id="4" name="灯片编号占位符 3"/>
          <p:cNvSpPr>
            <a:spLocks noGrp="1"/>
          </p:cNvSpPr>
          <p:nvPr>
            <p:ph type="sldNum" sz="quarter" idx="5"/>
          </p:nvPr>
        </p:nvSpPr>
        <p:spPr/>
        <p:txBody>
          <a:bodyPr/>
          <a:lstStyle/>
          <a:p>
            <a:fld id="{20D91EB6-9D3A-4032-A67A-DA68EA086B54}" type="slidenum">
              <a:rPr lang="zh-CN" altLang="en-US" smtClean="0"/>
              <a:t>10</a:t>
            </a:fld>
            <a:endParaRPr lang="zh-CN" altLang="en-US"/>
          </a:p>
        </p:txBody>
      </p:sp>
    </p:spTree>
    <p:extLst>
      <p:ext uri="{BB962C8B-B14F-4D97-AF65-F5344CB8AC3E}">
        <p14:creationId xmlns:p14="http://schemas.microsoft.com/office/powerpoint/2010/main" val="41067904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MMIO</a:t>
            </a:r>
            <a:r>
              <a:rPr lang="zh-CN" altLang="en-US" dirty="0"/>
              <a:t>通过为每个外围设备分配唯一且固定范围的内存地址来实现主机和外围设备之间的交互。</a:t>
            </a:r>
            <a:endParaRPr lang="en-US" altLang="zh-CN" dirty="0"/>
          </a:p>
          <a:p>
            <a:r>
              <a:rPr lang="zh-CN" altLang="en-US" dirty="0"/>
              <a:t>开发工具库例如，头文件</a:t>
            </a:r>
          </a:p>
        </p:txBody>
      </p:sp>
      <p:sp>
        <p:nvSpPr>
          <p:cNvPr id="4" name="灯片编号占位符 3"/>
          <p:cNvSpPr>
            <a:spLocks noGrp="1"/>
          </p:cNvSpPr>
          <p:nvPr>
            <p:ph type="sldNum" sz="quarter" idx="5"/>
          </p:nvPr>
        </p:nvSpPr>
        <p:spPr/>
        <p:txBody>
          <a:bodyPr/>
          <a:lstStyle/>
          <a:p>
            <a:fld id="{20D91EB6-9D3A-4032-A67A-DA68EA086B54}" type="slidenum">
              <a:rPr lang="zh-CN" altLang="en-US" smtClean="0"/>
              <a:t>13</a:t>
            </a:fld>
            <a:endParaRPr lang="zh-CN" altLang="en-US"/>
          </a:p>
        </p:txBody>
      </p:sp>
    </p:spTree>
    <p:extLst>
      <p:ext uri="{BB962C8B-B14F-4D97-AF65-F5344CB8AC3E}">
        <p14:creationId xmlns:p14="http://schemas.microsoft.com/office/powerpoint/2010/main" val="17975498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59AF764C-EC21-43D9-8903-6DCE7CA13EAF}" type="datetimeFigureOut">
              <a:rPr lang="zh-CN" altLang="en-US" smtClean="0"/>
              <a:t>2022/3/12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3D6A7BE-DF36-463B-8F00-3FDB18F33F94}" type="slidenum">
              <a:rPr lang="zh-CN" altLang="en-US" smtClean="0"/>
              <a:t>‹#›</a:t>
            </a:fld>
            <a:endParaRPr lang="zh-CN" altLang="en-US"/>
          </a:p>
        </p:txBody>
      </p:sp>
    </p:spTree>
    <p:extLst>
      <p:ext uri="{BB962C8B-B14F-4D97-AF65-F5344CB8AC3E}">
        <p14:creationId xmlns:p14="http://schemas.microsoft.com/office/powerpoint/2010/main" val="947951342"/>
      </p:ext>
    </p:extLst>
  </p:cSld>
  <p:clrMapOvr>
    <a:masterClrMapping/>
  </p:clrMapOvr>
  <p:transition spd="slow">
    <p:wip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9AF764C-EC21-43D9-8903-6DCE7CA13EAF}" type="datetimeFigureOut">
              <a:rPr lang="zh-CN" altLang="en-US" smtClean="0"/>
              <a:t>2022/3/12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3D6A7BE-DF36-463B-8F00-3FDB18F33F94}" type="slidenum">
              <a:rPr lang="zh-CN" altLang="en-US" smtClean="0"/>
              <a:t>‹#›</a:t>
            </a:fld>
            <a:endParaRPr lang="zh-CN" altLang="en-US"/>
          </a:p>
        </p:txBody>
      </p:sp>
    </p:spTree>
    <p:extLst>
      <p:ext uri="{BB962C8B-B14F-4D97-AF65-F5344CB8AC3E}">
        <p14:creationId xmlns:p14="http://schemas.microsoft.com/office/powerpoint/2010/main" val="271763757"/>
      </p:ext>
    </p:extLst>
  </p:cSld>
  <p:clrMapOvr>
    <a:masterClrMapping/>
  </p:clrMapOvr>
  <p:transition spd="slow">
    <p:wip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9AF764C-EC21-43D9-8903-6DCE7CA13EAF}" type="datetimeFigureOut">
              <a:rPr lang="zh-CN" altLang="en-US" smtClean="0"/>
              <a:t>2022/3/12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3D6A7BE-DF36-463B-8F00-3FDB18F33F94}" type="slidenum">
              <a:rPr lang="zh-CN" altLang="en-US" smtClean="0"/>
              <a:t>‹#›</a:t>
            </a:fld>
            <a:endParaRPr lang="zh-CN" altLang="en-US"/>
          </a:p>
        </p:txBody>
      </p:sp>
    </p:spTree>
    <p:extLst>
      <p:ext uri="{BB962C8B-B14F-4D97-AF65-F5344CB8AC3E}">
        <p14:creationId xmlns:p14="http://schemas.microsoft.com/office/powerpoint/2010/main" val="818933000"/>
      </p:ext>
    </p:extLst>
  </p:cSld>
  <p:clrMapOvr>
    <a:masterClrMapping/>
  </p:clrMapOvr>
  <p:transition spd="slow">
    <p:wip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9AF764C-EC21-43D9-8903-6DCE7CA13EAF}" type="datetimeFigureOut">
              <a:rPr lang="zh-CN" altLang="en-US" smtClean="0"/>
              <a:t>2022/3/12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3D6A7BE-DF36-463B-8F00-3FDB18F33F94}" type="slidenum">
              <a:rPr lang="zh-CN" altLang="en-US" smtClean="0"/>
              <a:t>‹#›</a:t>
            </a:fld>
            <a:endParaRPr lang="zh-CN" altLang="en-US"/>
          </a:p>
        </p:txBody>
      </p:sp>
    </p:spTree>
    <p:extLst>
      <p:ext uri="{BB962C8B-B14F-4D97-AF65-F5344CB8AC3E}">
        <p14:creationId xmlns:p14="http://schemas.microsoft.com/office/powerpoint/2010/main" val="3604145591"/>
      </p:ext>
    </p:extLst>
  </p:cSld>
  <p:clrMapOvr>
    <a:masterClrMapping/>
  </p:clrMapOvr>
  <p:transition spd="slow">
    <p:wip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59AF764C-EC21-43D9-8903-6DCE7CA13EAF}" type="datetimeFigureOut">
              <a:rPr lang="zh-CN" altLang="en-US" smtClean="0"/>
              <a:t>2022/3/12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3D6A7BE-DF36-463B-8F00-3FDB18F33F94}" type="slidenum">
              <a:rPr lang="zh-CN" altLang="en-US" smtClean="0"/>
              <a:t>‹#›</a:t>
            </a:fld>
            <a:endParaRPr lang="zh-CN" altLang="en-US"/>
          </a:p>
        </p:txBody>
      </p:sp>
    </p:spTree>
    <p:extLst>
      <p:ext uri="{BB962C8B-B14F-4D97-AF65-F5344CB8AC3E}">
        <p14:creationId xmlns:p14="http://schemas.microsoft.com/office/powerpoint/2010/main" val="1305654075"/>
      </p:ext>
    </p:extLst>
  </p:cSld>
  <p:clrMapOvr>
    <a:masterClrMapping/>
  </p:clrMapOvr>
  <p:transition spd="slow">
    <p:wip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59AF764C-EC21-43D9-8903-6DCE7CA13EAF}" type="datetimeFigureOut">
              <a:rPr lang="zh-CN" altLang="en-US" smtClean="0"/>
              <a:t>2022/3/12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3D6A7BE-DF36-463B-8F00-3FDB18F33F94}" type="slidenum">
              <a:rPr lang="zh-CN" altLang="en-US" smtClean="0"/>
              <a:t>‹#›</a:t>
            </a:fld>
            <a:endParaRPr lang="zh-CN" altLang="en-US"/>
          </a:p>
        </p:txBody>
      </p:sp>
    </p:spTree>
    <p:extLst>
      <p:ext uri="{BB962C8B-B14F-4D97-AF65-F5344CB8AC3E}">
        <p14:creationId xmlns:p14="http://schemas.microsoft.com/office/powerpoint/2010/main" val="874746126"/>
      </p:ext>
    </p:extLst>
  </p:cSld>
  <p:clrMapOvr>
    <a:masterClrMapping/>
  </p:clrMapOvr>
  <p:transition spd="slow">
    <p:wip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59AF764C-EC21-43D9-8903-6DCE7CA13EAF}" type="datetimeFigureOut">
              <a:rPr lang="zh-CN" altLang="en-US" smtClean="0"/>
              <a:t>2022/3/12</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13D6A7BE-DF36-463B-8F00-3FDB18F33F94}" type="slidenum">
              <a:rPr lang="zh-CN" altLang="en-US" smtClean="0"/>
              <a:t>‹#›</a:t>
            </a:fld>
            <a:endParaRPr lang="zh-CN" altLang="en-US"/>
          </a:p>
        </p:txBody>
      </p:sp>
    </p:spTree>
    <p:extLst>
      <p:ext uri="{BB962C8B-B14F-4D97-AF65-F5344CB8AC3E}">
        <p14:creationId xmlns:p14="http://schemas.microsoft.com/office/powerpoint/2010/main" val="2776921637"/>
      </p:ext>
    </p:extLst>
  </p:cSld>
  <p:clrMapOvr>
    <a:masterClrMapping/>
  </p:clrMapOvr>
  <p:transition spd="slow">
    <p:wip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9AF764C-EC21-43D9-8903-6DCE7CA13EAF}" type="datetimeFigureOut">
              <a:rPr lang="zh-CN" altLang="en-US" smtClean="0"/>
              <a:t>2022/3/12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13D6A7BE-DF36-463B-8F00-3FDB18F33F94}" type="slidenum">
              <a:rPr lang="zh-CN" altLang="en-US" smtClean="0"/>
              <a:t>‹#›</a:t>
            </a:fld>
            <a:endParaRPr lang="zh-CN" altLang="en-US"/>
          </a:p>
        </p:txBody>
      </p:sp>
    </p:spTree>
    <p:extLst>
      <p:ext uri="{BB962C8B-B14F-4D97-AF65-F5344CB8AC3E}">
        <p14:creationId xmlns:p14="http://schemas.microsoft.com/office/powerpoint/2010/main" val="3624672040"/>
      </p:ext>
    </p:extLst>
  </p:cSld>
  <p:clrMapOvr>
    <a:masterClrMapping/>
  </p:clrMapOvr>
  <p:transition spd="slow">
    <p:wip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9AF764C-EC21-43D9-8903-6DCE7CA13EAF}" type="datetimeFigureOut">
              <a:rPr lang="zh-CN" altLang="en-US" smtClean="0"/>
              <a:t>2022/3/12</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13D6A7BE-DF36-463B-8F00-3FDB18F33F94}" type="slidenum">
              <a:rPr lang="zh-CN" altLang="en-US" smtClean="0"/>
              <a:t>‹#›</a:t>
            </a:fld>
            <a:endParaRPr lang="zh-CN" altLang="en-US"/>
          </a:p>
        </p:txBody>
      </p:sp>
    </p:spTree>
    <p:extLst>
      <p:ext uri="{BB962C8B-B14F-4D97-AF65-F5344CB8AC3E}">
        <p14:creationId xmlns:p14="http://schemas.microsoft.com/office/powerpoint/2010/main" val="2826538980"/>
      </p:ext>
    </p:extLst>
  </p:cSld>
  <p:clrMapOvr>
    <a:masterClrMapping/>
  </p:clrMapOvr>
  <p:transition spd="slow">
    <p:wip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9AF764C-EC21-43D9-8903-6DCE7CA13EAF}" type="datetimeFigureOut">
              <a:rPr lang="zh-CN" altLang="en-US" smtClean="0"/>
              <a:t>2022/3/12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3D6A7BE-DF36-463B-8F00-3FDB18F33F94}" type="slidenum">
              <a:rPr lang="zh-CN" altLang="en-US" smtClean="0"/>
              <a:t>‹#›</a:t>
            </a:fld>
            <a:endParaRPr lang="zh-CN" altLang="en-US"/>
          </a:p>
        </p:txBody>
      </p:sp>
    </p:spTree>
    <p:extLst>
      <p:ext uri="{BB962C8B-B14F-4D97-AF65-F5344CB8AC3E}">
        <p14:creationId xmlns:p14="http://schemas.microsoft.com/office/powerpoint/2010/main" val="1628328405"/>
      </p:ext>
    </p:extLst>
  </p:cSld>
  <p:clrMapOvr>
    <a:masterClrMapping/>
  </p:clrMapOvr>
  <p:transition spd="slow">
    <p:wip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9AF764C-EC21-43D9-8903-6DCE7CA13EAF}" type="datetimeFigureOut">
              <a:rPr lang="zh-CN" altLang="en-US" smtClean="0"/>
              <a:t>2022/3/12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3D6A7BE-DF36-463B-8F00-3FDB18F33F94}" type="slidenum">
              <a:rPr lang="zh-CN" altLang="en-US" smtClean="0"/>
              <a:t>‹#›</a:t>
            </a:fld>
            <a:endParaRPr lang="zh-CN" altLang="en-US"/>
          </a:p>
        </p:txBody>
      </p:sp>
    </p:spTree>
    <p:extLst>
      <p:ext uri="{BB962C8B-B14F-4D97-AF65-F5344CB8AC3E}">
        <p14:creationId xmlns:p14="http://schemas.microsoft.com/office/powerpoint/2010/main" val="321471752"/>
      </p:ext>
    </p:extLst>
  </p:cSld>
  <p:clrMapOvr>
    <a:masterClrMapping/>
  </p:clrMapOvr>
  <p:transition spd="slow">
    <p:wip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9AF764C-EC21-43D9-8903-6DCE7CA13EAF}" type="datetimeFigureOut">
              <a:rPr lang="zh-CN" altLang="en-US" smtClean="0"/>
              <a:t>2022/3/12</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3D6A7BE-DF36-463B-8F00-3FDB18F33F94}" type="slidenum">
              <a:rPr lang="zh-CN" altLang="en-US" smtClean="0"/>
              <a:t>‹#›</a:t>
            </a:fld>
            <a:endParaRPr lang="zh-CN" altLang="en-US"/>
          </a:p>
        </p:txBody>
      </p:sp>
    </p:spTree>
    <p:extLst>
      <p:ext uri="{BB962C8B-B14F-4D97-AF65-F5344CB8AC3E}">
        <p14:creationId xmlns:p14="http://schemas.microsoft.com/office/powerpoint/2010/main" val="202687792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slow">
    <p:wipe/>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7.xml"/><Relationship Id="rId5" Type="http://schemas.openxmlformats.org/officeDocument/2006/relationships/image" Target="../media/image23.png"/><Relationship Id="rId4" Type="http://schemas.openxmlformats.org/officeDocument/2006/relationships/image" Target="../media/image22.pn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7.xml"/><Relationship Id="rId5" Type="http://schemas.openxmlformats.org/officeDocument/2006/relationships/image" Target="../media/image27.png"/><Relationship Id="rId4" Type="http://schemas.openxmlformats.org/officeDocument/2006/relationships/image" Target="../media/image26.png"/></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7.xml"/><Relationship Id="rId5" Type="http://schemas.openxmlformats.org/officeDocument/2006/relationships/image" Target="../media/image27.png"/><Relationship Id="rId4" Type="http://schemas.openxmlformats.org/officeDocument/2006/relationships/image" Target="../media/image26.png"/></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7.xml"/><Relationship Id="rId5" Type="http://schemas.openxmlformats.org/officeDocument/2006/relationships/image" Target="../media/image29.png"/><Relationship Id="rId4" Type="http://schemas.openxmlformats.org/officeDocument/2006/relationships/image" Target="../media/image28.png"/></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37.png"/><Relationship Id="rId2" Type="http://schemas.openxmlformats.org/officeDocument/2006/relationships/notesSlide" Target="../notesSlides/notesSlide34.xml"/><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2"/>
          <a:srcRect b="1594"/>
          <a:stretch/>
        </p:blipFill>
        <p:spPr>
          <a:xfrm>
            <a:off x="0" y="0"/>
            <a:ext cx="12192000" cy="6858000"/>
          </a:xfrm>
          <a:prstGeom prst="rect">
            <a:avLst/>
          </a:prstGeom>
        </p:spPr>
      </p:pic>
      <p:sp>
        <p:nvSpPr>
          <p:cNvPr id="3" name="AutoShape 3"/>
          <p:cNvSpPr>
            <a:spLocks noChangeAspect="1" noChangeArrowheads="1" noTextEdit="1"/>
          </p:cNvSpPr>
          <p:nvPr/>
        </p:nvSpPr>
        <p:spPr bwMode="auto">
          <a:xfrm>
            <a:off x="3138487" y="1685925"/>
            <a:ext cx="5905500" cy="374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nvGrpSpPr>
          <p:cNvPr id="6" name="组合 5"/>
          <p:cNvGrpSpPr/>
          <p:nvPr/>
        </p:nvGrpSpPr>
        <p:grpSpPr>
          <a:xfrm>
            <a:off x="7898167" y="1904908"/>
            <a:ext cx="1327089" cy="436101"/>
            <a:chOff x="7784160" y="1731727"/>
            <a:chExt cx="1327089" cy="436101"/>
          </a:xfrm>
        </p:grpSpPr>
        <p:cxnSp>
          <p:nvCxnSpPr>
            <p:cNvPr id="7" name="直接连接符 6"/>
            <p:cNvCxnSpPr/>
            <p:nvPr/>
          </p:nvCxnSpPr>
          <p:spPr>
            <a:xfrm flipH="1">
              <a:off x="7784160" y="1731727"/>
              <a:ext cx="1077265" cy="38088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flipH="1">
              <a:off x="7877823" y="1731727"/>
              <a:ext cx="1233426" cy="43610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9" name="组合 8"/>
          <p:cNvGrpSpPr/>
          <p:nvPr/>
        </p:nvGrpSpPr>
        <p:grpSpPr>
          <a:xfrm>
            <a:off x="3075988" y="4782187"/>
            <a:ext cx="1233426" cy="488549"/>
            <a:chOff x="7877823" y="1679279"/>
            <a:chExt cx="1233426" cy="488549"/>
          </a:xfrm>
        </p:grpSpPr>
        <p:cxnSp>
          <p:nvCxnSpPr>
            <p:cNvPr id="10" name="直接连接符 9"/>
            <p:cNvCxnSpPr/>
            <p:nvPr/>
          </p:nvCxnSpPr>
          <p:spPr>
            <a:xfrm flipH="1">
              <a:off x="7955903" y="1679279"/>
              <a:ext cx="1077265" cy="38088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flipH="1">
              <a:off x="7877823" y="1731727"/>
              <a:ext cx="1233426" cy="43610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3" name="组合 12"/>
          <p:cNvGrpSpPr/>
          <p:nvPr/>
        </p:nvGrpSpPr>
        <p:grpSpPr>
          <a:xfrm>
            <a:off x="3663043" y="2764155"/>
            <a:ext cx="4865914" cy="2192153"/>
            <a:chOff x="3801156" y="2637155"/>
            <a:chExt cx="4865914" cy="2192153"/>
          </a:xfrm>
        </p:grpSpPr>
        <p:sp>
          <p:nvSpPr>
            <p:cNvPr id="14" name="文本框 13"/>
            <p:cNvSpPr txBox="1"/>
            <p:nvPr/>
          </p:nvSpPr>
          <p:spPr>
            <a:xfrm>
              <a:off x="3801156" y="2637155"/>
              <a:ext cx="4865914" cy="1200329"/>
            </a:xfrm>
            <a:prstGeom prst="rect">
              <a:avLst/>
            </a:prstGeom>
            <a:noFill/>
          </p:spPr>
          <p:txBody>
            <a:bodyPr wrap="square" rtlCol="0">
              <a:spAutoFit/>
            </a:bodyPr>
            <a:lstStyle/>
            <a:p>
              <a:pPr algn="dist"/>
              <a:endParaRPr lang="zh-CN" altLang="en-US" sz="7200" dirty="0">
                <a:solidFill>
                  <a:schemeClr val="bg1"/>
                </a:solidFill>
                <a:latin typeface="幼圆" panose="02010509060101010101" pitchFamily="49" charset="-122"/>
                <a:ea typeface="幼圆" panose="02010509060101010101" pitchFamily="49" charset="-122"/>
              </a:endParaRPr>
            </a:p>
          </p:txBody>
        </p:sp>
        <p:sp>
          <p:nvSpPr>
            <p:cNvPr id="16" name="文本框 32"/>
            <p:cNvSpPr txBox="1">
              <a:spLocks noChangeArrowheads="1"/>
            </p:cNvSpPr>
            <p:nvPr/>
          </p:nvSpPr>
          <p:spPr bwMode="auto">
            <a:xfrm>
              <a:off x="4649984" y="4367643"/>
              <a:ext cx="30474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dirty="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Times New Roman" panose="02020603050405020304" pitchFamily="18" charset="0"/>
                  <a:sym typeface="Arial" panose="020B0604020202020204" pitchFamily="34" charset="0"/>
                </a:rPr>
                <a:t>30th USENIX 2021</a:t>
              </a:r>
              <a:endParaRPr lang="zh-CN" altLang="en-US" sz="2400" dirty="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Times New Roman" panose="02020603050405020304" pitchFamily="18" charset="0"/>
                <a:sym typeface="Arial" panose="020B0604020202020204" pitchFamily="34" charset="0"/>
              </a:endParaRPr>
            </a:p>
          </p:txBody>
        </p:sp>
      </p:grpSp>
      <p:sp>
        <p:nvSpPr>
          <p:cNvPr id="23" name="文本框 22">
            <a:extLst>
              <a:ext uri="{FF2B5EF4-FFF2-40B4-BE49-F238E27FC236}">
                <a16:creationId xmlns:a16="http://schemas.microsoft.com/office/drawing/2014/main" id="{41B24CCD-D33F-488C-8371-116643F6DDB6}"/>
              </a:ext>
            </a:extLst>
          </p:cNvPr>
          <p:cNvSpPr txBox="1"/>
          <p:nvPr/>
        </p:nvSpPr>
        <p:spPr>
          <a:xfrm>
            <a:off x="1524238" y="2898187"/>
            <a:ext cx="9459992" cy="954107"/>
          </a:xfrm>
          <a:prstGeom prst="rect">
            <a:avLst/>
          </a:prstGeom>
          <a:noFill/>
        </p:spPr>
        <p:txBody>
          <a:bodyPr wrap="square">
            <a:spAutoFit/>
          </a:bodyPr>
          <a:lstStyle/>
          <a:p>
            <a:pPr algn="ctr"/>
            <a:r>
              <a:rPr lang="en-US" altLang="zh-CN" sz="2800" b="1" kern="100" dirty="0">
                <a:effectLst/>
                <a:latin typeface="等线" panose="02010600030101010101" pitchFamily="2" charset="-122"/>
                <a:ea typeface="等线" panose="02010600030101010101" pitchFamily="2" charset="-122"/>
                <a:cs typeface="Times New Roman" panose="02020603050405020304" pitchFamily="18" charset="0"/>
              </a:rPr>
              <a:t>PASAN: Detecting Peripheral Access Concurrency Bugs </a:t>
            </a:r>
            <a:endParaRPr lang="zh-CN" altLang="zh-CN" sz="2800" kern="100" dirty="0">
              <a:effectLst/>
              <a:latin typeface="等线" panose="02010600030101010101" pitchFamily="2" charset="-122"/>
              <a:ea typeface="等线" panose="02010600030101010101" pitchFamily="2" charset="-122"/>
              <a:cs typeface="Times New Roman" panose="02020603050405020304" pitchFamily="18" charset="0"/>
            </a:endParaRPr>
          </a:p>
          <a:p>
            <a:pPr algn="ctr"/>
            <a:r>
              <a:rPr lang="en-US" altLang="zh-CN" sz="2800" b="1" kern="100" dirty="0">
                <a:effectLst/>
                <a:latin typeface="等线" panose="02010600030101010101" pitchFamily="2" charset="-122"/>
                <a:ea typeface="等线" panose="02010600030101010101" pitchFamily="2" charset="-122"/>
                <a:cs typeface="Times New Roman" panose="02020603050405020304" pitchFamily="18" charset="0"/>
              </a:rPr>
              <a:t>within Bare-Metal Embedded Applications</a:t>
            </a:r>
            <a:endParaRPr lang="zh-CN" altLang="zh-CN" sz="2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24" name="文本框 32">
            <a:extLst>
              <a:ext uri="{FF2B5EF4-FFF2-40B4-BE49-F238E27FC236}">
                <a16:creationId xmlns:a16="http://schemas.microsoft.com/office/drawing/2014/main" id="{248DAE59-31A6-41A8-941C-A6FACFCF8C1D}"/>
              </a:ext>
            </a:extLst>
          </p:cNvPr>
          <p:cNvSpPr txBox="1">
            <a:spLocks noChangeArrowheads="1"/>
          </p:cNvSpPr>
          <p:nvPr/>
        </p:nvSpPr>
        <p:spPr bwMode="auto">
          <a:xfrm>
            <a:off x="8843572" y="5854148"/>
            <a:ext cx="214065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2400" dirty="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Times New Roman" panose="02020603050405020304" pitchFamily="18" charset="0"/>
                <a:sym typeface="Arial" panose="020B0604020202020204" pitchFamily="34" charset="0"/>
              </a:rPr>
              <a:t>张士超</a:t>
            </a:r>
          </a:p>
        </p:txBody>
      </p:sp>
    </p:spTree>
    <p:extLst>
      <p:ext uri="{BB962C8B-B14F-4D97-AF65-F5344CB8AC3E}">
        <p14:creationId xmlns:p14="http://schemas.microsoft.com/office/powerpoint/2010/main" val="1474808374"/>
      </p:ext>
    </p:extLst>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3F15A963-B29C-4A31-996A-99DD11664EB5}"/>
              </a:ext>
            </a:extLst>
          </p:cNvPr>
          <p:cNvPicPr>
            <a:picLocks noChangeAspect="1"/>
          </p:cNvPicPr>
          <p:nvPr/>
        </p:nvPicPr>
        <p:blipFill rotWithShape="1">
          <a:blip r:embed="rId3"/>
          <a:srcRect b="1594"/>
          <a:stretch/>
        </p:blipFill>
        <p:spPr>
          <a:xfrm>
            <a:off x="0" y="0"/>
            <a:ext cx="12192000" cy="6858000"/>
          </a:xfrm>
          <a:prstGeom prst="rect">
            <a:avLst/>
          </a:prstGeom>
        </p:spPr>
      </p:pic>
      <p:pic>
        <p:nvPicPr>
          <p:cNvPr id="4" name="图片 3">
            <a:extLst>
              <a:ext uri="{FF2B5EF4-FFF2-40B4-BE49-F238E27FC236}">
                <a16:creationId xmlns:a16="http://schemas.microsoft.com/office/drawing/2014/main" id="{65111078-1670-4C5D-A6C9-2526FF1F9467}"/>
              </a:ext>
            </a:extLst>
          </p:cNvPr>
          <p:cNvPicPr>
            <a:picLocks noChangeAspect="1"/>
          </p:cNvPicPr>
          <p:nvPr/>
        </p:nvPicPr>
        <p:blipFill rotWithShape="1">
          <a:blip r:embed="rId4"/>
          <a:srcRect t="1025"/>
          <a:stretch/>
        </p:blipFill>
        <p:spPr>
          <a:xfrm>
            <a:off x="3057101" y="214489"/>
            <a:ext cx="6077798" cy="6496331"/>
          </a:xfrm>
          <a:prstGeom prst="rect">
            <a:avLst/>
          </a:prstGeom>
        </p:spPr>
      </p:pic>
    </p:spTree>
    <p:extLst>
      <p:ext uri="{BB962C8B-B14F-4D97-AF65-F5344CB8AC3E}">
        <p14:creationId xmlns:p14="http://schemas.microsoft.com/office/powerpoint/2010/main" val="1709740905"/>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3F15A963-B29C-4A31-996A-99DD11664EB5}"/>
              </a:ext>
            </a:extLst>
          </p:cNvPr>
          <p:cNvPicPr>
            <a:picLocks noChangeAspect="1"/>
          </p:cNvPicPr>
          <p:nvPr/>
        </p:nvPicPr>
        <p:blipFill rotWithShape="1">
          <a:blip r:embed="rId2"/>
          <a:srcRect b="1594"/>
          <a:stretch/>
        </p:blipFill>
        <p:spPr>
          <a:xfrm>
            <a:off x="0" y="-48686"/>
            <a:ext cx="12192000" cy="6858000"/>
          </a:xfrm>
          <a:prstGeom prst="rect">
            <a:avLst/>
          </a:prstGeom>
        </p:spPr>
      </p:pic>
      <p:sp>
        <p:nvSpPr>
          <p:cNvPr id="4" name="文本框 29">
            <a:extLst>
              <a:ext uri="{FF2B5EF4-FFF2-40B4-BE49-F238E27FC236}">
                <a16:creationId xmlns:a16="http://schemas.microsoft.com/office/drawing/2014/main" id="{571AFDE5-49AB-4677-95F8-886A5BE11441}"/>
              </a:ext>
            </a:extLst>
          </p:cNvPr>
          <p:cNvSpPr txBox="1">
            <a:spLocks noChangeArrowheads="1"/>
          </p:cNvSpPr>
          <p:nvPr/>
        </p:nvSpPr>
        <p:spPr bwMode="auto">
          <a:xfrm>
            <a:off x="567100" y="-19052"/>
            <a:ext cx="43021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fontAlgn="auto" hangingPunct="1">
              <a:lnSpc>
                <a:spcPct val="100000"/>
              </a:lnSpc>
              <a:spcBef>
                <a:spcPct val="0"/>
              </a:spcBef>
              <a:spcAft>
                <a:spcPts val="0"/>
              </a:spcAft>
              <a:buFontTx/>
              <a:buNone/>
              <a:defRPr/>
            </a:pPr>
            <a:r>
              <a:rPr lang="en-US" altLang="zh-CN" b="1" dirty="0">
                <a:solidFill>
                  <a:schemeClr val="bg1"/>
                </a:solidFill>
                <a:latin typeface="幼圆" panose="02010509060101010101" pitchFamily="49" charset="-122"/>
                <a:ea typeface="幼圆" panose="02010509060101010101" pitchFamily="49" charset="-122"/>
              </a:rPr>
              <a:t>Challenges</a:t>
            </a:r>
            <a:endParaRPr lang="zh-CN" altLang="en-US" b="1" dirty="0">
              <a:solidFill>
                <a:schemeClr val="bg1"/>
              </a:solidFill>
              <a:latin typeface="幼圆" panose="02010509060101010101" pitchFamily="49" charset="-122"/>
              <a:ea typeface="幼圆" panose="02010509060101010101" pitchFamily="49" charset="-122"/>
            </a:endParaRPr>
          </a:p>
        </p:txBody>
      </p:sp>
      <p:grpSp>
        <p:nvGrpSpPr>
          <p:cNvPr id="5" name="组合 4">
            <a:extLst>
              <a:ext uri="{FF2B5EF4-FFF2-40B4-BE49-F238E27FC236}">
                <a16:creationId xmlns:a16="http://schemas.microsoft.com/office/drawing/2014/main" id="{4B38A5CB-7612-4C49-9C23-2897B05EA6B4}"/>
              </a:ext>
            </a:extLst>
          </p:cNvPr>
          <p:cNvGrpSpPr/>
          <p:nvPr/>
        </p:nvGrpSpPr>
        <p:grpSpPr>
          <a:xfrm>
            <a:off x="153126" y="154735"/>
            <a:ext cx="388036" cy="216739"/>
            <a:chOff x="59267" y="3420098"/>
            <a:chExt cx="6052682" cy="3380753"/>
          </a:xfrm>
        </p:grpSpPr>
        <p:sp>
          <p:nvSpPr>
            <p:cNvPr id="6" name="矩形 5">
              <a:extLst>
                <a:ext uri="{FF2B5EF4-FFF2-40B4-BE49-F238E27FC236}">
                  <a16:creationId xmlns:a16="http://schemas.microsoft.com/office/drawing/2014/main" id="{9C77778B-3CDB-4A5D-A82E-9A5A36B4080D}"/>
                </a:ext>
              </a:extLst>
            </p:cNvPr>
            <p:cNvSpPr/>
            <p:nvPr/>
          </p:nvSpPr>
          <p:spPr>
            <a:xfrm>
              <a:off x="59267" y="3420098"/>
              <a:ext cx="6052682" cy="3380753"/>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CCD95853-020D-4FD7-AD36-070F86EA8907}"/>
                </a:ext>
              </a:extLst>
            </p:cNvPr>
            <p:cNvSpPr/>
            <p:nvPr/>
          </p:nvSpPr>
          <p:spPr>
            <a:xfrm>
              <a:off x="664167" y="4092711"/>
              <a:ext cx="4782376" cy="2076738"/>
            </a:xfrm>
            <a:prstGeom prst="rect">
              <a:avLst/>
            </a:prstGeom>
            <a:no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文本框 8">
            <a:extLst>
              <a:ext uri="{FF2B5EF4-FFF2-40B4-BE49-F238E27FC236}">
                <a16:creationId xmlns:a16="http://schemas.microsoft.com/office/drawing/2014/main" id="{57203399-4E6B-4121-A551-F177FA277A8B}"/>
              </a:ext>
            </a:extLst>
          </p:cNvPr>
          <p:cNvSpPr txBox="1"/>
          <p:nvPr/>
        </p:nvSpPr>
        <p:spPr>
          <a:xfrm>
            <a:off x="2026356" y="1316756"/>
            <a:ext cx="6175022" cy="461665"/>
          </a:xfrm>
          <a:prstGeom prst="rect">
            <a:avLst/>
          </a:prstGeom>
          <a:noFill/>
        </p:spPr>
        <p:txBody>
          <a:bodyPr wrap="square">
            <a:spAutoFit/>
          </a:bodyPr>
          <a:lstStyle/>
          <a:p>
            <a:r>
              <a:rPr lang="en-US" altLang="zh-CN" sz="2400" dirty="0"/>
              <a:t>1</a:t>
            </a:r>
            <a:r>
              <a:rPr lang="zh-CN" altLang="en-US" sz="2400" dirty="0"/>
              <a:t>、如何自动查找外设的</a:t>
            </a:r>
            <a:r>
              <a:rPr lang="en-US" altLang="zh-CN" sz="2400" dirty="0"/>
              <a:t>MMIO</a:t>
            </a:r>
            <a:r>
              <a:rPr lang="zh-CN" altLang="en-US" sz="2400" dirty="0"/>
              <a:t>地址范围？</a:t>
            </a:r>
          </a:p>
        </p:txBody>
      </p:sp>
      <p:sp>
        <p:nvSpPr>
          <p:cNvPr id="11" name="文本框 10">
            <a:extLst>
              <a:ext uri="{FF2B5EF4-FFF2-40B4-BE49-F238E27FC236}">
                <a16:creationId xmlns:a16="http://schemas.microsoft.com/office/drawing/2014/main" id="{1817419C-E821-4E70-989C-68A6EF623868}"/>
              </a:ext>
            </a:extLst>
          </p:cNvPr>
          <p:cNvSpPr txBox="1"/>
          <p:nvPr/>
        </p:nvSpPr>
        <p:spPr>
          <a:xfrm>
            <a:off x="2026356" y="2590354"/>
            <a:ext cx="6175022" cy="461665"/>
          </a:xfrm>
          <a:prstGeom prst="rect">
            <a:avLst/>
          </a:prstGeom>
          <a:noFill/>
        </p:spPr>
        <p:txBody>
          <a:bodyPr wrap="square">
            <a:spAutoFit/>
          </a:bodyPr>
          <a:lstStyle/>
          <a:p>
            <a:r>
              <a:rPr lang="en-US" altLang="zh-CN" sz="2400" dirty="0"/>
              <a:t>2</a:t>
            </a:r>
            <a:r>
              <a:rPr lang="zh-CN" altLang="en-US" sz="2400" dirty="0"/>
              <a:t>、如何自动查找外设的事务范围？</a:t>
            </a:r>
          </a:p>
        </p:txBody>
      </p:sp>
      <p:sp>
        <p:nvSpPr>
          <p:cNvPr id="13" name="文本框 12">
            <a:extLst>
              <a:ext uri="{FF2B5EF4-FFF2-40B4-BE49-F238E27FC236}">
                <a16:creationId xmlns:a16="http://schemas.microsoft.com/office/drawing/2014/main" id="{823E78D0-38DA-416E-B88A-E69A0B9B1BAA}"/>
              </a:ext>
            </a:extLst>
          </p:cNvPr>
          <p:cNvSpPr txBox="1"/>
          <p:nvPr/>
        </p:nvSpPr>
        <p:spPr>
          <a:xfrm>
            <a:off x="2026356" y="3863952"/>
            <a:ext cx="7219245" cy="461665"/>
          </a:xfrm>
          <a:prstGeom prst="rect">
            <a:avLst/>
          </a:prstGeom>
          <a:noFill/>
        </p:spPr>
        <p:txBody>
          <a:bodyPr wrap="square">
            <a:spAutoFit/>
          </a:bodyPr>
          <a:lstStyle/>
          <a:p>
            <a:r>
              <a:rPr lang="en-US" altLang="zh-CN" sz="2400" dirty="0"/>
              <a:t>3</a:t>
            </a:r>
            <a:r>
              <a:rPr lang="zh-CN" altLang="en-US" sz="2400" dirty="0"/>
              <a:t>、如何使用</a:t>
            </a:r>
            <a:r>
              <a:rPr lang="en-US" altLang="zh-CN" sz="2400" dirty="0"/>
              <a:t>MMIO</a:t>
            </a:r>
            <a:r>
              <a:rPr lang="zh-CN" altLang="en-US" sz="2400" dirty="0"/>
              <a:t>地址和事务范围来自动查找错误？</a:t>
            </a:r>
          </a:p>
        </p:txBody>
      </p:sp>
    </p:spTree>
    <p:extLst>
      <p:ext uri="{BB962C8B-B14F-4D97-AF65-F5344CB8AC3E}">
        <p14:creationId xmlns:p14="http://schemas.microsoft.com/office/powerpoint/2010/main" val="3306793382"/>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3F15A963-B29C-4A31-996A-99DD11664EB5}"/>
              </a:ext>
            </a:extLst>
          </p:cNvPr>
          <p:cNvPicPr>
            <a:picLocks noChangeAspect="1"/>
          </p:cNvPicPr>
          <p:nvPr/>
        </p:nvPicPr>
        <p:blipFill rotWithShape="1">
          <a:blip r:embed="rId2"/>
          <a:srcRect b="1594"/>
          <a:stretch/>
        </p:blipFill>
        <p:spPr>
          <a:xfrm>
            <a:off x="0" y="0"/>
            <a:ext cx="12192000" cy="6858000"/>
          </a:xfrm>
          <a:prstGeom prst="rect">
            <a:avLst/>
          </a:prstGeom>
        </p:spPr>
      </p:pic>
      <p:sp>
        <p:nvSpPr>
          <p:cNvPr id="4" name="文本框 29">
            <a:extLst>
              <a:ext uri="{FF2B5EF4-FFF2-40B4-BE49-F238E27FC236}">
                <a16:creationId xmlns:a16="http://schemas.microsoft.com/office/drawing/2014/main" id="{571AFDE5-49AB-4677-95F8-886A5BE11441}"/>
              </a:ext>
            </a:extLst>
          </p:cNvPr>
          <p:cNvSpPr txBox="1">
            <a:spLocks noChangeArrowheads="1"/>
          </p:cNvSpPr>
          <p:nvPr/>
        </p:nvSpPr>
        <p:spPr bwMode="auto">
          <a:xfrm>
            <a:off x="567100" y="-19052"/>
            <a:ext cx="43021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fontAlgn="auto" hangingPunct="1">
              <a:lnSpc>
                <a:spcPct val="100000"/>
              </a:lnSpc>
              <a:spcBef>
                <a:spcPct val="0"/>
              </a:spcBef>
              <a:spcAft>
                <a:spcPts val="0"/>
              </a:spcAft>
              <a:buFontTx/>
              <a:buNone/>
              <a:defRPr/>
            </a:pPr>
            <a:r>
              <a:rPr lang="en-US" altLang="zh-CN" b="1" dirty="0">
                <a:solidFill>
                  <a:schemeClr val="bg1"/>
                </a:solidFill>
                <a:latin typeface="幼圆" panose="02010509060101010101" pitchFamily="49" charset="-122"/>
                <a:ea typeface="幼圆" panose="02010509060101010101" pitchFamily="49" charset="-122"/>
              </a:rPr>
              <a:t>Design</a:t>
            </a:r>
            <a:endParaRPr lang="zh-CN" altLang="en-US" b="1" dirty="0">
              <a:solidFill>
                <a:schemeClr val="bg1"/>
              </a:solidFill>
              <a:latin typeface="幼圆" panose="02010509060101010101" pitchFamily="49" charset="-122"/>
              <a:ea typeface="幼圆" panose="02010509060101010101" pitchFamily="49" charset="-122"/>
            </a:endParaRPr>
          </a:p>
        </p:txBody>
      </p:sp>
      <p:grpSp>
        <p:nvGrpSpPr>
          <p:cNvPr id="5" name="组合 4">
            <a:extLst>
              <a:ext uri="{FF2B5EF4-FFF2-40B4-BE49-F238E27FC236}">
                <a16:creationId xmlns:a16="http://schemas.microsoft.com/office/drawing/2014/main" id="{4B38A5CB-7612-4C49-9C23-2897B05EA6B4}"/>
              </a:ext>
            </a:extLst>
          </p:cNvPr>
          <p:cNvGrpSpPr/>
          <p:nvPr/>
        </p:nvGrpSpPr>
        <p:grpSpPr>
          <a:xfrm>
            <a:off x="153126" y="154735"/>
            <a:ext cx="388036" cy="216739"/>
            <a:chOff x="59267" y="3420098"/>
            <a:chExt cx="6052682" cy="3380753"/>
          </a:xfrm>
        </p:grpSpPr>
        <p:sp>
          <p:nvSpPr>
            <p:cNvPr id="6" name="矩形 5">
              <a:extLst>
                <a:ext uri="{FF2B5EF4-FFF2-40B4-BE49-F238E27FC236}">
                  <a16:creationId xmlns:a16="http://schemas.microsoft.com/office/drawing/2014/main" id="{9C77778B-3CDB-4A5D-A82E-9A5A36B4080D}"/>
                </a:ext>
              </a:extLst>
            </p:cNvPr>
            <p:cNvSpPr/>
            <p:nvPr/>
          </p:nvSpPr>
          <p:spPr>
            <a:xfrm>
              <a:off x="59267" y="3420098"/>
              <a:ext cx="6052682" cy="3380753"/>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CCD95853-020D-4FD7-AD36-070F86EA8907}"/>
                </a:ext>
              </a:extLst>
            </p:cNvPr>
            <p:cNvSpPr/>
            <p:nvPr/>
          </p:nvSpPr>
          <p:spPr>
            <a:xfrm>
              <a:off x="664167" y="4092711"/>
              <a:ext cx="4782376" cy="2076738"/>
            </a:xfrm>
            <a:prstGeom prst="rect">
              <a:avLst/>
            </a:prstGeom>
            <a:no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文本框 9">
            <a:extLst>
              <a:ext uri="{FF2B5EF4-FFF2-40B4-BE49-F238E27FC236}">
                <a16:creationId xmlns:a16="http://schemas.microsoft.com/office/drawing/2014/main" id="{8FD63125-562B-4E5C-888B-8B3BAD6F1572}"/>
              </a:ext>
            </a:extLst>
          </p:cNvPr>
          <p:cNvSpPr txBox="1"/>
          <p:nvPr/>
        </p:nvSpPr>
        <p:spPr>
          <a:xfrm>
            <a:off x="153126" y="652855"/>
            <a:ext cx="6175022" cy="1706878"/>
          </a:xfrm>
          <a:prstGeom prst="rect">
            <a:avLst/>
          </a:prstGeom>
          <a:noFill/>
        </p:spPr>
        <p:txBody>
          <a:bodyPr wrap="square">
            <a:spAutoFit/>
          </a:bodyPr>
          <a:lstStyle/>
          <a:p>
            <a:pPr>
              <a:lnSpc>
                <a:spcPct val="150000"/>
              </a:lnSpc>
            </a:pPr>
            <a:r>
              <a:rPr lang="zh-CN" altLang="en-US" dirty="0"/>
              <a:t>输入：</a:t>
            </a:r>
            <a:endParaRPr lang="en-US" altLang="zh-CN" dirty="0"/>
          </a:p>
          <a:p>
            <a:pPr>
              <a:lnSpc>
                <a:spcPct val="150000"/>
              </a:lnSpc>
            </a:pPr>
            <a:r>
              <a:rPr lang="en-US" altLang="zh-CN" dirty="0"/>
              <a:t>	1</a:t>
            </a:r>
            <a:r>
              <a:rPr lang="zh-CN" altLang="en-US" dirty="0"/>
              <a:t>、将编译成</a:t>
            </a:r>
            <a:r>
              <a:rPr lang="en-US" altLang="zh-CN" dirty="0"/>
              <a:t>LLVM </a:t>
            </a:r>
            <a:r>
              <a:rPr lang="zh-CN" altLang="en-US" dirty="0"/>
              <a:t>位码的主机固件的源代码</a:t>
            </a:r>
            <a:endParaRPr lang="en-US" altLang="zh-CN" dirty="0"/>
          </a:p>
          <a:p>
            <a:pPr>
              <a:lnSpc>
                <a:spcPct val="150000"/>
              </a:lnSpc>
            </a:pPr>
            <a:r>
              <a:rPr lang="en-US" altLang="zh-CN" dirty="0"/>
              <a:t>	2</a:t>
            </a:r>
            <a:r>
              <a:rPr lang="zh-CN" altLang="en-US" dirty="0"/>
              <a:t>、由主机固件使用的库函数列表</a:t>
            </a:r>
            <a:endParaRPr lang="en-US" altLang="zh-CN" dirty="0"/>
          </a:p>
          <a:p>
            <a:pPr>
              <a:lnSpc>
                <a:spcPct val="150000"/>
              </a:lnSpc>
            </a:pPr>
            <a:r>
              <a:rPr lang="en-US" altLang="zh-CN" dirty="0"/>
              <a:t>	3</a:t>
            </a:r>
            <a:r>
              <a:rPr lang="zh-CN" altLang="en-US" dirty="0"/>
              <a:t>、主机固件的内存布局，包括</a:t>
            </a:r>
            <a:r>
              <a:rPr lang="en-US" altLang="zh-CN" dirty="0"/>
              <a:t>MMIO</a:t>
            </a:r>
            <a:r>
              <a:rPr lang="zh-CN" altLang="en-US" dirty="0"/>
              <a:t>地址范围</a:t>
            </a:r>
          </a:p>
        </p:txBody>
      </p:sp>
      <p:sp>
        <p:nvSpPr>
          <p:cNvPr id="12" name="文本框 11">
            <a:extLst>
              <a:ext uri="{FF2B5EF4-FFF2-40B4-BE49-F238E27FC236}">
                <a16:creationId xmlns:a16="http://schemas.microsoft.com/office/drawing/2014/main" id="{28979E34-B779-4469-84D4-B57372BDDB38}"/>
              </a:ext>
            </a:extLst>
          </p:cNvPr>
          <p:cNvSpPr txBox="1"/>
          <p:nvPr/>
        </p:nvSpPr>
        <p:spPr>
          <a:xfrm>
            <a:off x="276780" y="3355481"/>
            <a:ext cx="6175022" cy="2537874"/>
          </a:xfrm>
          <a:prstGeom prst="rect">
            <a:avLst/>
          </a:prstGeom>
          <a:noFill/>
        </p:spPr>
        <p:txBody>
          <a:bodyPr wrap="square">
            <a:spAutoFit/>
          </a:bodyPr>
          <a:lstStyle/>
          <a:p>
            <a:pPr>
              <a:lnSpc>
                <a:spcPct val="150000"/>
              </a:lnSpc>
            </a:pPr>
            <a:r>
              <a:rPr lang="zh-CN" altLang="en-US" dirty="0"/>
              <a:t>工作流程：</a:t>
            </a:r>
            <a:endParaRPr lang="en-US" altLang="zh-CN" dirty="0"/>
          </a:p>
          <a:p>
            <a:pPr>
              <a:lnSpc>
                <a:spcPct val="150000"/>
              </a:lnSpc>
            </a:pPr>
            <a:r>
              <a:rPr lang="en-US" altLang="zh-CN" dirty="0"/>
              <a:t>	1</a:t>
            </a:r>
            <a:r>
              <a:rPr lang="zh-CN" altLang="en-US" dirty="0"/>
              <a:t>、</a:t>
            </a:r>
            <a:r>
              <a:rPr lang="en-US" altLang="zh-CN" dirty="0"/>
              <a:t>MMIO</a:t>
            </a:r>
            <a:r>
              <a:rPr lang="zh-CN" altLang="en-US" dirty="0"/>
              <a:t>地址范围识别</a:t>
            </a:r>
            <a:endParaRPr lang="en-US" altLang="zh-CN" dirty="0"/>
          </a:p>
          <a:p>
            <a:pPr>
              <a:lnSpc>
                <a:spcPct val="150000"/>
              </a:lnSpc>
            </a:pPr>
            <a:r>
              <a:rPr lang="en-US" altLang="zh-CN" dirty="0"/>
              <a:t>	2</a:t>
            </a:r>
            <a:r>
              <a:rPr lang="zh-CN" altLang="en-US" dirty="0"/>
              <a:t>、目标函数识别</a:t>
            </a:r>
            <a:endParaRPr lang="en-US" altLang="zh-CN" dirty="0"/>
          </a:p>
          <a:p>
            <a:pPr>
              <a:lnSpc>
                <a:spcPct val="150000"/>
              </a:lnSpc>
            </a:pPr>
            <a:r>
              <a:rPr lang="en-US" altLang="zh-CN" dirty="0"/>
              <a:t>	3</a:t>
            </a:r>
            <a:r>
              <a:rPr lang="zh-CN" altLang="en-US" dirty="0"/>
              <a:t>、并发分析</a:t>
            </a:r>
            <a:endParaRPr lang="en-US" altLang="zh-CN" dirty="0"/>
          </a:p>
          <a:p>
            <a:pPr>
              <a:lnSpc>
                <a:spcPct val="150000"/>
              </a:lnSpc>
            </a:pPr>
            <a:r>
              <a:rPr lang="en-US" altLang="zh-CN" dirty="0"/>
              <a:t>	4</a:t>
            </a:r>
            <a:r>
              <a:rPr lang="zh-CN" altLang="en-US" dirty="0"/>
              <a:t>、事务范围提取</a:t>
            </a:r>
            <a:endParaRPr lang="en-US" altLang="zh-CN" dirty="0"/>
          </a:p>
          <a:p>
            <a:pPr>
              <a:lnSpc>
                <a:spcPct val="150000"/>
              </a:lnSpc>
            </a:pPr>
            <a:r>
              <a:rPr lang="en-US" altLang="zh-CN" dirty="0"/>
              <a:t>	5</a:t>
            </a:r>
            <a:r>
              <a:rPr lang="zh-CN" altLang="en-US" dirty="0"/>
              <a:t>、并发错误检测</a:t>
            </a:r>
          </a:p>
        </p:txBody>
      </p:sp>
      <p:sp>
        <p:nvSpPr>
          <p:cNvPr id="14" name="文本框 13">
            <a:extLst>
              <a:ext uri="{FF2B5EF4-FFF2-40B4-BE49-F238E27FC236}">
                <a16:creationId xmlns:a16="http://schemas.microsoft.com/office/drawing/2014/main" id="{30E6EA6E-4A19-461D-A8E3-8A4166AA41AB}"/>
              </a:ext>
            </a:extLst>
          </p:cNvPr>
          <p:cNvSpPr txBox="1"/>
          <p:nvPr/>
        </p:nvSpPr>
        <p:spPr>
          <a:xfrm>
            <a:off x="5562672" y="2641114"/>
            <a:ext cx="6175022" cy="875881"/>
          </a:xfrm>
          <a:prstGeom prst="rect">
            <a:avLst/>
          </a:prstGeom>
          <a:noFill/>
        </p:spPr>
        <p:txBody>
          <a:bodyPr wrap="square">
            <a:spAutoFit/>
          </a:bodyPr>
          <a:lstStyle/>
          <a:p>
            <a:pPr>
              <a:lnSpc>
                <a:spcPct val="150000"/>
              </a:lnSpc>
            </a:pPr>
            <a:r>
              <a:rPr lang="zh-CN" altLang="en-US" dirty="0"/>
              <a:t>输出：</a:t>
            </a:r>
            <a:endParaRPr lang="en-US" altLang="zh-CN" dirty="0"/>
          </a:p>
          <a:p>
            <a:pPr>
              <a:lnSpc>
                <a:spcPct val="150000"/>
              </a:lnSpc>
            </a:pPr>
            <a:r>
              <a:rPr lang="en-US" altLang="zh-CN" dirty="0"/>
              <a:t>	</a:t>
            </a:r>
            <a:r>
              <a:rPr lang="zh-CN" altLang="en-US" dirty="0"/>
              <a:t>并发错误报告</a:t>
            </a:r>
          </a:p>
        </p:txBody>
      </p:sp>
      <p:sp>
        <p:nvSpPr>
          <p:cNvPr id="16" name="文本框 15">
            <a:extLst>
              <a:ext uri="{FF2B5EF4-FFF2-40B4-BE49-F238E27FC236}">
                <a16:creationId xmlns:a16="http://schemas.microsoft.com/office/drawing/2014/main" id="{76F60FD4-9CFB-4C2F-8DAB-39306AA9D73A}"/>
              </a:ext>
            </a:extLst>
          </p:cNvPr>
          <p:cNvSpPr txBox="1"/>
          <p:nvPr/>
        </p:nvSpPr>
        <p:spPr>
          <a:xfrm>
            <a:off x="5562672" y="3815361"/>
            <a:ext cx="6175022" cy="1706878"/>
          </a:xfrm>
          <a:prstGeom prst="rect">
            <a:avLst/>
          </a:prstGeom>
          <a:noFill/>
        </p:spPr>
        <p:txBody>
          <a:bodyPr wrap="square">
            <a:spAutoFit/>
          </a:bodyPr>
          <a:lstStyle/>
          <a:p>
            <a:pPr>
              <a:lnSpc>
                <a:spcPct val="150000"/>
              </a:lnSpc>
            </a:pPr>
            <a:r>
              <a:rPr lang="zh-CN" altLang="en-US" dirty="0"/>
              <a:t>报告包含内容：</a:t>
            </a:r>
            <a:endParaRPr lang="en-US" altLang="zh-CN" dirty="0"/>
          </a:p>
          <a:p>
            <a:pPr>
              <a:lnSpc>
                <a:spcPct val="150000"/>
              </a:lnSpc>
            </a:pPr>
            <a:r>
              <a:rPr lang="en-US" altLang="zh-CN" dirty="0"/>
              <a:t>	1</a:t>
            </a:r>
            <a:r>
              <a:rPr lang="zh-CN" altLang="en-US" dirty="0"/>
              <a:t>、导致并发错误的</a:t>
            </a:r>
            <a:r>
              <a:rPr lang="en-US" altLang="zh-CN" dirty="0"/>
              <a:t>MMIO</a:t>
            </a:r>
            <a:r>
              <a:rPr lang="zh-CN" altLang="en-US" dirty="0"/>
              <a:t>访问指令</a:t>
            </a:r>
            <a:endParaRPr lang="en-US" altLang="zh-CN" dirty="0"/>
          </a:p>
          <a:p>
            <a:pPr>
              <a:lnSpc>
                <a:spcPct val="150000"/>
              </a:lnSpc>
            </a:pPr>
            <a:r>
              <a:rPr lang="en-US" altLang="zh-CN" dirty="0"/>
              <a:t>	2</a:t>
            </a:r>
            <a:r>
              <a:rPr lang="zh-CN" altLang="en-US" dirty="0"/>
              <a:t>、推断的事务范围</a:t>
            </a:r>
            <a:endParaRPr lang="en-US" altLang="zh-CN" dirty="0"/>
          </a:p>
          <a:p>
            <a:pPr>
              <a:lnSpc>
                <a:spcPct val="150000"/>
              </a:lnSpc>
            </a:pPr>
            <a:r>
              <a:rPr lang="en-US" altLang="zh-CN" dirty="0"/>
              <a:t>	3</a:t>
            </a:r>
            <a:r>
              <a:rPr lang="zh-CN" altLang="en-US" dirty="0"/>
              <a:t>、锁对象及其范围（如果被强制执行）</a:t>
            </a:r>
          </a:p>
        </p:txBody>
      </p:sp>
      <p:pic>
        <p:nvPicPr>
          <p:cNvPr id="18" name="图片 17">
            <a:extLst>
              <a:ext uri="{FF2B5EF4-FFF2-40B4-BE49-F238E27FC236}">
                <a16:creationId xmlns:a16="http://schemas.microsoft.com/office/drawing/2014/main" id="{B1488506-B78B-48FB-9979-955E7A29503B}"/>
              </a:ext>
            </a:extLst>
          </p:cNvPr>
          <p:cNvPicPr>
            <a:picLocks noChangeAspect="1"/>
          </p:cNvPicPr>
          <p:nvPr/>
        </p:nvPicPr>
        <p:blipFill>
          <a:blip r:embed="rId3"/>
          <a:stretch>
            <a:fillRect/>
          </a:stretch>
        </p:blipFill>
        <p:spPr>
          <a:xfrm>
            <a:off x="6082433" y="0"/>
            <a:ext cx="6109567" cy="2390836"/>
          </a:xfrm>
          <a:prstGeom prst="rect">
            <a:avLst/>
          </a:prstGeom>
        </p:spPr>
      </p:pic>
    </p:spTree>
    <p:extLst>
      <p:ext uri="{BB962C8B-B14F-4D97-AF65-F5344CB8AC3E}">
        <p14:creationId xmlns:p14="http://schemas.microsoft.com/office/powerpoint/2010/main" val="394375427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4" grpId="0"/>
      <p:bldP spid="1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3F15A963-B29C-4A31-996A-99DD11664EB5}"/>
              </a:ext>
            </a:extLst>
          </p:cNvPr>
          <p:cNvPicPr>
            <a:picLocks noChangeAspect="1"/>
          </p:cNvPicPr>
          <p:nvPr/>
        </p:nvPicPr>
        <p:blipFill rotWithShape="1">
          <a:blip r:embed="rId3"/>
          <a:srcRect b="1594"/>
          <a:stretch/>
        </p:blipFill>
        <p:spPr>
          <a:xfrm>
            <a:off x="0" y="-19052"/>
            <a:ext cx="12192000" cy="6858000"/>
          </a:xfrm>
          <a:prstGeom prst="rect">
            <a:avLst/>
          </a:prstGeom>
        </p:spPr>
      </p:pic>
      <p:sp>
        <p:nvSpPr>
          <p:cNvPr id="4" name="文本框 29">
            <a:extLst>
              <a:ext uri="{FF2B5EF4-FFF2-40B4-BE49-F238E27FC236}">
                <a16:creationId xmlns:a16="http://schemas.microsoft.com/office/drawing/2014/main" id="{571AFDE5-49AB-4677-95F8-886A5BE11441}"/>
              </a:ext>
            </a:extLst>
          </p:cNvPr>
          <p:cNvSpPr txBox="1">
            <a:spLocks noChangeArrowheads="1"/>
          </p:cNvSpPr>
          <p:nvPr/>
        </p:nvSpPr>
        <p:spPr bwMode="auto">
          <a:xfrm>
            <a:off x="567100" y="-19052"/>
            <a:ext cx="43021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fontAlgn="auto" hangingPunct="1">
              <a:lnSpc>
                <a:spcPct val="100000"/>
              </a:lnSpc>
              <a:spcBef>
                <a:spcPct val="0"/>
              </a:spcBef>
              <a:spcAft>
                <a:spcPts val="0"/>
              </a:spcAft>
              <a:buFontTx/>
              <a:buNone/>
              <a:defRPr/>
            </a:pPr>
            <a:r>
              <a:rPr lang="en-US" altLang="zh-CN" b="1" dirty="0">
                <a:solidFill>
                  <a:schemeClr val="bg1"/>
                </a:solidFill>
                <a:latin typeface="幼圆" panose="02010509060101010101" pitchFamily="49" charset="-122"/>
                <a:ea typeface="幼圆" panose="02010509060101010101" pitchFamily="49" charset="-122"/>
              </a:rPr>
              <a:t>MMIO</a:t>
            </a:r>
            <a:r>
              <a:rPr lang="zh-CN" altLang="en-US" sz="2600" b="1" dirty="0">
                <a:solidFill>
                  <a:schemeClr val="bg1"/>
                </a:solidFill>
                <a:latin typeface="幼圆" panose="02010509060101010101" pitchFamily="49" charset="-122"/>
                <a:ea typeface="幼圆" panose="02010509060101010101" pitchFamily="49" charset="-122"/>
              </a:rPr>
              <a:t>地址范围识别</a:t>
            </a:r>
          </a:p>
        </p:txBody>
      </p:sp>
      <p:grpSp>
        <p:nvGrpSpPr>
          <p:cNvPr id="5" name="组合 4">
            <a:extLst>
              <a:ext uri="{FF2B5EF4-FFF2-40B4-BE49-F238E27FC236}">
                <a16:creationId xmlns:a16="http://schemas.microsoft.com/office/drawing/2014/main" id="{4B38A5CB-7612-4C49-9C23-2897B05EA6B4}"/>
              </a:ext>
            </a:extLst>
          </p:cNvPr>
          <p:cNvGrpSpPr/>
          <p:nvPr/>
        </p:nvGrpSpPr>
        <p:grpSpPr>
          <a:xfrm>
            <a:off x="153126" y="154735"/>
            <a:ext cx="388036" cy="216739"/>
            <a:chOff x="59267" y="3420098"/>
            <a:chExt cx="6052682" cy="3380753"/>
          </a:xfrm>
        </p:grpSpPr>
        <p:sp>
          <p:nvSpPr>
            <p:cNvPr id="6" name="矩形 5">
              <a:extLst>
                <a:ext uri="{FF2B5EF4-FFF2-40B4-BE49-F238E27FC236}">
                  <a16:creationId xmlns:a16="http://schemas.microsoft.com/office/drawing/2014/main" id="{9C77778B-3CDB-4A5D-A82E-9A5A36B4080D}"/>
                </a:ext>
              </a:extLst>
            </p:cNvPr>
            <p:cNvSpPr/>
            <p:nvPr/>
          </p:nvSpPr>
          <p:spPr>
            <a:xfrm>
              <a:off x="59267" y="3420098"/>
              <a:ext cx="6052682" cy="3380753"/>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CCD95853-020D-4FD7-AD36-070F86EA8907}"/>
                </a:ext>
              </a:extLst>
            </p:cNvPr>
            <p:cNvSpPr/>
            <p:nvPr/>
          </p:nvSpPr>
          <p:spPr>
            <a:xfrm>
              <a:off x="664167" y="4092711"/>
              <a:ext cx="4782376" cy="2076738"/>
            </a:xfrm>
            <a:prstGeom prst="rect">
              <a:avLst/>
            </a:prstGeom>
            <a:no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文本框 7">
            <a:extLst>
              <a:ext uri="{FF2B5EF4-FFF2-40B4-BE49-F238E27FC236}">
                <a16:creationId xmlns:a16="http://schemas.microsoft.com/office/drawing/2014/main" id="{EA15E575-F1B9-48AF-AD61-3605FDC2D026}"/>
              </a:ext>
            </a:extLst>
          </p:cNvPr>
          <p:cNvSpPr txBox="1"/>
          <p:nvPr/>
        </p:nvSpPr>
        <p:spPr>
          <a:xfrm>
            <a:off x="905767" y="1570753"/>
            <a:ext cx="10891122" cy="815608"/>
          </a:xfrm>
          <a:prstGeom prst="rect">
            <a:avLst/>
          </a:prstGeom>
          <a:noFill/>
        </p:spPr>
        <p:txBody>
          <a:bodyPr wrap="square">
            <a:spAutoFit/>
          </a:bodyPr>
          <a:lstStyle/>
          <a:p>
            <a:pPr>
              <a:lnSpc>
                <a:spcPct val="150000"/>
              </a:lnSpc>
            </a:pPr>
            <a:r>
              <a:rPr lang="en-US" altLang="zh-CN" dirty="0"/>
              <a:t>PASAN</a:t>
            </a:r>
            <a:r>
              <a:rPr lang="zh-CN" altLang="en-US" dirty="0"/>
              <a:t>利用主机的内存布局文档，包括系统视图描述 </a:t>
            </a:r>
            <a:r>
              <a:rPr lang="en-US" altLang="zh-CN" dirty="0"/>
              <a:t>(SVD) </a:t>
            </a:r>
            <a:r>
              <a:rPr lang="zh-CN" altLang="en-US" dirty="0"/>
              <a:t>文件或特定于主机的开发工具库。</a:t>
            </a:r>
            <a:endParaRPr lang="en-US" altLang="zh-CN" dirty="0"/>
          </a:p>
          <a:p>
            <a:endParaRPr lang="zh-CN" altLang="en-US" sz="2000" dirty="0"/>
          </a:p>
        </p:txBody>
      </p:sp>
      <p:sp>
        <p:nvSpPr>
          <p:cNvPr id="10" name="文本框 9">
            <a:extLst>
              <a:ext uri="{FF2B5EF4-FFF2-40B4-BE49-F238E27FC236}">
                <a16:creationId xmlns:a16="http://schemas.microsoft.com/office/drawing/2014/main" id="{A0B458E6-4F82-4B39-801B-7516E1511A98}"/>
              </a:ext>
            </a:extLst>
          </p:cNvPr>
          <p:cNvSpPr txBox="1"/>
          <p:nvPr/>
        </p:nvSpPr>
        <p:spPr>
          <a:xfrm>
            <a:off x="48275" y="2323994"/>
            <a:ext cx="10651400" cy="1706878"/>
          </a:xfrm>
          <a:prstGeom prst="rect">
            <a:avLst/>
          </a:prstGeom>
          <a:noFill/>
        </p:spPr>
        <p:txBody>
          <a:bodyPr wrap="square">
            <a:spAutoFit/>
          </a:bodyPr>
          <a:lstStyle/>
          <a:p>
            <a:pPr>
              <a:lnSpc>
                <a:spcPct val="150000"/>
              </a:lnSpc>
            </a:pPr>
            <a:r>
              <a:rPr lang="en-US" altLang="zh-CN" dirty="0"/>
              <a:t>SVD</a:t>
            </a:r>
            <a:r>
              <a:rPr lang="zh-CN" altLang="en-US" dirty="0"/>
              <a:t>是首选，原因如下：</a:t>
            </a:r>
            <a:endParaRPr lang="en-US" altLang="zh-CN" dirty="0"/>
          </a:p>
          <a:p>
            <a:pPr>
              <a:lnSpc>
                <a:spcPct val="150000"/>
              </a:lnSpc>
            </a:pPr>
            <a:r>
              <a:rPr lang="en-US" altLang="zh-CN" dirty="0"/>
              <a:t>	1</a:t>
            </a:r>
            <a:r>
              <a:rPr lang="zh-CN" altLang="en-US" dirty="0"/>
              <a:t>、</a:t>
            </a:r>
            <a:r>
              <a:rPr lang="en-US" altLang="zh-CN" dirty="0"/>
              <a:t>SVD</a:t>
            </a:r>
            <a:r>
              <a:rPr lang="zh-CN" altLang="en-US" dirty="0"/>
              <a:t>包含对所有</a:t>
            </a:r>
            <a:r>
              <a:rPr lang="en-US" altLang="zh-CN" dirty="0"/>
              <a:t>MMIO</a:t>
            </a:r>
            <a:r>
              <a:rPr lang="zh-CN" altLang="en-US" dirty="0"/>
              <a:t>地址范围的内存布局的正式定义和准确描述；</a:t>
            </a:r>
            <a:endParaRPr lang="en-US" altLang="zh-CN" dirty="0"/>
          </a:p>
          <a:p>
            <a:pPr>
              <a:lnSpc>
                <a:spcPct val="150000"/>
              </a:lnSpc>
            </a:pPr>
            <a:r>
              <a:rPr lang="en-US" altLang="zh-CN" dirty="0"/>
              <a:t>	2</a:t>
            </a:r>
            <a:r>
              <a:rPr lang="zh-CN" altLang="en-US" dirty="0"/>
              <a:t>、</a:t>
            </a:r>
            <a:r>
              <a:rPr lang="en-US" altLang="zh-CN" dirty="0"/>
              <a:t> SVD</a:t>
            </a:r>
            <a:r>
              <a:rPr lang="zh-CN" altLang="en-US" dirty="0"/>
              <a:t>基于可扩展标记语言</a:t>
            </a:r>
            <a:r>
              <a:rPr lang="en-US" altLang="zh-CN" dirty="0"/>
              <a:t>(XML) </a:t>
            </a:r>
            <a:r>
              <a:rPr lang="zh-CN" altLang="en-US" dirty="0"/>
              <a:t>格式的良好定义结构，易于解析；</a:t>
            </a:r>
            <a:endParaRPr lang="en-US" altLang="zh-CN" dirty="0"/>
          </a:p>
          <a:p>
            <a:pPr>
              <a:lnSpc>
                <a:spcPct val="150000"/>
              </a:lnSpc>
            </a:pPr>
            <a:r>
              <a:rPr lang="en-US" altLang="zh-CN" dirty="0"/>
              <a:t>	3</a:t>
            </a:r>
            <a:r>
              <a:rPr lang="zh-CN" altLang="en-US" dirty="0"/>
              <a:t>、</a:t>
            </a:r>
            <a:r>
              <a:rPr lang="en-US" altLang="zh-CN" dirty="0"/>
              <a:t>SVD</a:t>
            </a:r>
            <a:r>
              <a:rPr lang="zh-CN" altLang="en-US" dirty="0"/>
              <a:t>可用于配备基于</a:t>
            </a:r>
            <a:r>
              <a:rPr lang="en-US" altLang="zh-CN" dirty="0"/>
              <a:t>ARM</a:t>
            </a:r>
            <a:r>
              <a:rPr lang="zh-CN" altLang="en-US" dirty="0"/>
              <a:t>架构的处理器的大多数主机</a:t>
            </a:r>
          </a:p>
        </p:txBody>
      </p:sp>
      <p:sp>
        <p:nvSpPr>
          <p:cNvPr id="12" name="文本框 11">
            <a:extLst>
              <a:ext uri="{FF2B5EF4-FFF2-40B4-BE49-F238E27FC236}">
                <a16:creationId xmlns:a16="http://schemas.microsoft.com/office/drawing/2014/main" id="{38127590-8EAF-448E-83A6-F9C9AF8DE2AF}"/>
              </a:ext>
            </a:extLst>
          </p:cNvPr>
          <p:cNvSpPr txBox="1"/>
          <p:nvPr/>
        </p:nvSpPr>
        <p:spPr>
          <a:xfrm>
            <a:off x="498503" y="4696916"/>
            <a:ext cx="9750944" cy="875881"/>
          </a:xfrm>
          <a:prstGeom prst="rect">
            <a:avLst/>
          </a:prstGeom>
          <a:noFill/>
        </p:spPr>
        <p:txBody>
          <a:bodyPr wrap="square">
            <a:spAutoFit/>
          </a:bodyPr>
          <a:lstStyle/>
          <a:p>
            <a:pPr>
              <a:lnSpc>
                <a:spcPct val="150000"/>
              </a:lnSpc>
            </a:pPr>
            <a:r>
              <a:rPr lang="zh-CN" altLang="en-US" dirty="0"/>
              <a:t>使用特定于主机的开发工具库中的硬编码基地址来识别</a:t>
            </a:r>
            <a:r>
              <a:rPr lang="en-US" altLang="zh-CN" dirty="0"/>
              <a:t>MMIO</a:t>
            </a:r>
            <a:r>
              <a:rPr lang="zh-CN" altLang="en-US" dirty="0"/>
              <a:t>地址范围，</a:t>
            </a:r>
            <a:endParaRPr lang="en-US" altLang="zh-CN" dirty="0"/>
          </a:p>
          <a:p>
            <a:pPr>
              <a:lnSpc>
                <a:spcPct val="150000"/>
              </a:lnSpc>
            </a:pPr>
            <a:r>
              <a:rPr lang="zh-CN" altLang="en-US" dirty="0"/>
              <a:t>从外设的基地址开始，到最近的下一个外设的基地址之前的地址结束</a:t>
            </a:r>
          </a:p>
        </p:txBody>
      </p:sp>
      <p:pic>
        <p:nvPicPr>
          <p:cNvPr id="14" name="图片 13">
            <a:extLst>
              <a:ext uri="{FF2B5EF4-FFF2-40B4-BE49-F238E27FC236}">
                <a16:creationId xmlns:a16="http://schemas.microsoft.com/office/drawing/2014/main" id="{91599CBA-2DCC-4951-8565-D6FE83035FEA}"/>
              </a:ext>
            </a:extLst>
          </p:cNvPr>
          <p:cNvPicPr>
            <a:picLocks noChangeAspect="1"/>
          </p:cNvPicPr>
          <p:nvPr/>
        </p:nvPicPr>
        <p:blipFill>
          <a:blip r:embed="rId4"/>
          <a:stretch>
            <a:fillRect/>
          </a:stretch>
        </p:blipFill>
        <p:spPr>
          <a:xfrm>
            <a:off x="8086074" y="3019915"/>
            <a:ext cx="3950416" cy="2794400"/>
          </a:xfrm>
          <a:prstGeom prst="rect">
            <a:avLst/>
          </a:prstGeom>
        </p:spPr>
      </p:pic>
    </p:spTree>
    <p:extLst>
      <p:ext uri="{BB962C8B-B14F-4D97-AF65-F5344CB8AC3E}">
        <p14:creationId xmlns:p14="http://schemas.microsoft.com/office/powerpoint/2010/main" val="100730852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1000"/>
                                        <p:tgtEl>
                                          <p:spTgt spid="10"/>
                                        </p:tgtEl>
                                      </p:cBhvr>
                                    </p:animEffect>
                                    <p:anim calcmode="lin" valueType="num">
                                      <p:cBhvr>
                                        <p:cTn id="14" dur="1000" fill="hold"/>
                                        <p:tgtEl>
                                          <p:spTgt spid="10"/>
                                        </p:tgtEl>
                                        <p:attrNameLst>
                                          <p:attrName>ppt_x</p:attrName>
                                        </p:attrNameLst>
                                      </p:cBhvr>
                                      <p:tavLst>
                                        <p:tav tm="0">
                                          <p:val>
                                            <p:strVal val="#ppt_x"/>
                                          </p:val>
                                        </p:tav>
                                        <p:tav tm="100000">
                                          <p:val>
                                            <p:strVal val="#ppt_x"/>
                                          </p:val>
                                        </p:tav>
                                      </p:tavLst>
                                    </p:anim>
                                    <p:anim calcmode="lin" valueType="num">
                                      <p:cBhvr>
                                        <p:cTn id="15"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grpId="0" nodeType="clickEffect">
                                  <p:stCondLst>
                                    <p:cond delay="0"/>
                                  </p:stCondLst>
                                  <p:childTnLst>
                                    <p:set>
                                      <p:cBhvr>
                                        <p:cTn id="19" dur="1" fill="hold">
                                          <p:stCondLst>
                                            <p:cond delay="0"/>
                                          </p:stCondLst>
                                        </p:cTn>
                                        <p:tgtEl>
                                          <p:spTgt spid="12"/>
                                        </p:tgtEl>
                                        <p:attrNameLst>
                                          <p:attrName>style.visibility</p:attrName>
                                        </p:attrNameLst>
                                      </p:cBhvr>
                                      <p:to>
                                        <p:strVal val="visible"/>
                                      </p:to>
                                    </p:set>
                                    <p:anim calcmode="lin" valueType="num">
                                      <p:cBhvr additive="base">
                                        <p:cTn id="20" dur="500" fill="hold"/>
                                        <p:tgtEl>
                                          <p:spTgt spid="12"/>
                                        </p:tgtEl>
                                        <p:attrNameLst>
                                          <p:attrName>ppt_x</p:attrName>
                                        </p:attrNameLst>
                                      </p:cBhvr>
                                      <p:tavLst>
                                        <p:tav tm="0">
                                          <p:val>
                                            <p:strVal val="#ppt_x"/>
                                          </p:val>
                                        </p:tav>
                                        <p:tav tm="100000">
                                          <p:val>
                                            <p:strVal val="#ppt_x"/>
                                          </p:val>
                                        </p:tav>
                                      </p:tavLst>
                                    </p:anim>
                                    <p:anim calcmode="lin" valueType="num">
                                      <p:cBhvr additive="base">
                                        <p:cTn id="21"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fade">
                                      <p:cBhvr>
                                        <p:cTn id="26" dur="1000"/>
                                        <p:tgtEl>
                                          <p:spTgt spid="14"/>
                                        </p:tgtEl>
                                      </p:cBhvr>
                                    </p:animEffect>
                                    <p:anim calcmode="lin" valueType="num">
                                      <p:cBhvr>
                                        <p:cTn id="27" dur="1000" fill="hold"/>
                                        <p:tgtEl>
                                          <p:spTgt spid="14"/>
                                        </p:tgtEl>
                                        <p:attrNameLst>
                                          <p:attrName>ppt_x</p:attrName>
                                        </p:attrNameLst>
                                      </p:cBhvr>
                                      <p:tavLst>
                                        <p:tav tm="0">
                                          <p:val>
                                            <p:strVal val="#ppt_x"/>
                                          </p:val>
                                        </p:tav>
                                        <p:tav tm="100000">
                                          <p:val>
                                            <p:strVal val="#ppt_x"/>
                                          </p:val>
                                        </p:tav>
                                      </p:tavLst>
                                    </p:anim>
                                    <p:anim calcmode="lin" valueType="num">
                                      <p:cBhvr>
                                        <p:cTn id="28"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3F15A963-B29C-4A31-996A-99DD11664EB5}"/>
              </a:ext>
            </a:extLst>
          </p:cNvPr>
          <p:cNvPicPr>
            <a:picLocks noChangeAspect="1"/>
          </p:cNvPicPr>
          <p:nvPr/>
        </p:nvPicPr>
        <p:blipFill rotWithShape="1">
          <a:blip r:embed="rId3"/>
          <a:srcRect b="1594"/>
          <a:stretch/>
        </p:blipFill>
        <p:spPr>
          <a:xfrm>
            <a:off x="0" y="-48686"/>
            <a:ext cx="12192000" cy="6858000"/>
          </a:xfrm>
          <a:prstGeom prst="rect">
            <a:avLst/>
          </a:prstGeom>
        </p:spPr>
      </p:pic>
      <p:sp>
        <p:nvSpPr>
          <p:cNvPr id="4" name="文本框 29">
            <a:extLst>
              <a:ext uri="{FF2B5EF4-FFF2-40B4-BE49-F238E27FC236}">
                <a16:creationId xmlns:a16="http://schemas.microsoft.com/office/drawing/2014/main" id="{571AFDE5-49AB-4677-95F8-886A5BE11441}"/>
              </a:ext>
            </a:extLst>
          </p:cNvPr>
          <p:cNvSpPr txBox="1">
            <a:spLocks noChangeArrowheads="1"/>
          </p:cNvSpPr>
          <p:nvPr/>
        </p:nvSpPr>
        <p:spPr bwMode="auto">
          <a:xfrm>
            <a:off x="567100" y="-19052"/>
            <a:ext cx="4302125"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fontAlgn="auto" hangingPunct="1">
              <a:lnSpc>
                <a:spcPct val="100000"/>
              </a:lnSpc>
              <a:spcBef>
                <a:spcPct val="0"/>
              </a:spcBef>
              <a:spcAft>
                <a:spcPts val="0"/>
              </a:spcAft>
              <a:buFontTx/>
              <a:buNone/>
              <a:defRPr/>
            </a:pPr>
            <a:r>
              <a:rPr lang="zh-CN" altLang="en-US" sz="2600" b="1" dirty="0">
                <a:solidFill>
                  <a:schemeClr val="bg1"/>
                </a:solidFill>
                <a:latin typeface="幼圆" panose="02010509060101010101" pitchFamily="49" charset="-122"/>
                <a:ea typeface="幼圆" panose="02010509060101010101" pitchFamily="49" charset="-122"/>
              </a:rPr>
              <a:t>目标函数识别</a:t>
            </a:r>
          </a:p>
        </p:txBody>
      </p:sp>
      <p:grpSp>
        <p:nvGrpSpPr>
          <p:cNvPr id="5" name="组合 4">
            <a:extLst>
              <a:ext uri="{FF2B5EF4-FFF2-40B4-BE49-F238E27FC236}">
                <a16:creationId xmlns:a16="http://schemas.microsoft.com/office/drawing/2014/main" id="{4B38A5CB-7612-4C49-9C23-2897B05EA6B4}"/>
              </a:ext>
            </a:extLst>
          </p:cNvPr>
          <p:cNvGrpSpPr/>
          <p:nvPr/>
        </p:nvGrpSpPr>
        <p:grpSpPr>
          <a:xfrm>
            <a:off x="153126" y="154735"/>
            <a:ext cx="388036" cy="216739"/>
            <a:chOff x="59267" y="3420098"/>
            <a:chExt cx="6052682" cy="3380753"/>
          </a:xfrm>
        </p:grpSpPr>
        <p:sp>
          <p:nvSpPr>
            <p:cNvPr id="6" name="矩形 5">
              <a:extLst>
                <a:ext uri="{FF2B5EF4-FFF2-40B4-BE49-F238E27FC236}">
                  <a16:creationId xmlns:a16="http://schemas.microsoft.com/office/drawing/2014/main" id="{9C77778B-3CDB-4A5D-A82E-9A5A36B4080D}"/>
                </a:ext>
              </a:extLst>
            </p:cNvPr>
            <p:cNvSpPr/>
            <p:nvPr/>
          </p:nvSpPr>
          <p:spPr>
            <a:xfrm>
              <a:off x="59267" y="3420098"/>
              <a:ext cx="6052682" cy="3380753"/>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CCD95853-020D-4FD7-AD36-070F86EA8907}"/>
                </a:ext>
              </a:extLst>
            </p:cNvPr>
            <p:cNvSpPr/>
            <p:nvPr/>
          </p:nvSpPr>
          <p:spPr>
            <a:xfrm>
              <a:off x="664167" y="4092711"/>
              <a:ext cx="4782376" cy="2076738"/>
            </a:xfrm>
            <a:prstGeom prst="rect">
              <a:avLst/>
            </a:prstGeom>
            <a:no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 name="文本框 11">
            <a:extLst>
              <a:ext uri="{FF2B5EF4-FFF2-40B4-BE49-F238E27FC236}">
                <a16:creationId xmlns:a16="http://schemas.microsoft.com/office/drawing/2014/main" id="{F6A46501-DC1A-4C80-A046-06E48F57248F}"/>
              </a:ext>
            </a:extLst>
          </p:cNvPr>
          <p:cNvSpPr txBox="1"/>
          <p:nvPr/>
        </p:nvSpPr>
        <p:spPr>
          <a:xfrm>
            <a:off x="739421" y="1407067"/>
            <a:ext cx="10910711" cy="2122376"/>
          </a:xfrm>
          <a:prstGeom prst="rect">
            <a:avLst/>
          </a:prstGeom>
          <a:noFill/>
        </p:spPr>
        <p:txBody>
          <a:bodyPr wrap="square">
            <a:spAutoFit/>
          </a:bodyPr>
          <a:lstStyle/>
          <a:p>
            <a:pPr>
              <a:lnSpc>
                <a:spcPct val="150000"/>
              </a:lnSpc>
            </a:pPr>
            <a:r>
              <a:rPr lang="zh-CN" altLang="en-US" dirty="0"/>
              <a:t>处理的函数：</a:t>
            </a:r>
            <a:endParaRPr lang="en-US" altLang="zh-CN" dirty="0"/>
          </a:p>
          <a:p>
            <a:pPr>
              <a:lnSpc>
                <a:spcPct val="150000"/>
              </a:lnSpc>
            </a:pPr>
            <a:r>
              <a:rPr lang="en-US" altLang="zh-CN" dirty="0"/>
              <a:t>	1</a:t>
            </a:r>
            <a:r>
              <a:rPr lang="zh-CN" altLang="en-US" dirty="0"/>
              <a:t>、线程或进程管理函数，用于分析执行的控制流</a:t>
            </a:r>
            <a:endParaRPr lang="en-US" altLang="zh-CN" dirty="0"/>
          </a:p>
          <a:p>
            <a:pPr>
              <a:lnSpc>
                <a:spcPct val="150000"/>
              </a:lnSpc>
            </a:pPr>
            <a:r>
              <a:rPr lang="en-US" altLang="zh-CN" dirty="0"/>
              <a:t>	2</a:t>
            </a:r>
            <a:r>
              <a:rPr lang="zh-CN" altLang="en-US" dirty="0"/>
              <a:t>、中断处理函数，代表开始中断进程</a:t>
            </a:r>
            <a:endParaRPr lang="en-US" altLang="zh-CN" dirty="0"/>
          </a:p>
          <a:p>
            <a:pPr>
              <a:lnSpc>
                <a:spcPct val="150000"/>
              </a:lnSpc>
            </a:pPr>
            <a:r>
              <a:rPr lang="en-US" altLang="zh-CN" dirty="0"/>
              <a:t>	3</a:t>
            </a:r>
            <a:r>
              <a:rPr lang="zh-CN" altLang="en-US" dirty="0"/>
              <a:t>、中断关闭</a:t>
            </a:r>
            <a:r>
              <a:rPr lang="en-US" altLang="zh-CN" dirty="0"/>
              <a:t>/</a:t>
            </a:r>
            <a:r>
              <a:rPr lang="zh-CN" altLang="en-US" dirty="0"/>
              <a:t>开启函数，用于检查中断处理程序是否可以同时执行</a:t>
            </a:r>
            <a:endParaRPr lang="en-US" altLang="zh-CN" dirty="0"/>
          </a:p>
          <a:p>
            <a:pPr>
              <a:lnSpc>
                <a:spcPct val="150000"/>
              </a:lnSpc>
            </a:pPr>
            <a:r>
              <a:rPr lang="en-US" altLang="zh-CN" dirty="0"/>
              <a:t>	4</a:t>
            </a:r>
            <a:r>
              <a:rPr lang="zh-CN" altLang="en-US" dirty="0"/>
              <a:t>、与</a:t>
            </a:r>
            <a:r>
              <a:rPr lang="en-US" altLang="zh-CN" dirty="0"/>
              <a:t>lock</a:t>
            </a:r>
            <a:r>
              <a:rPr lang="zh-CN" altLang="en-US" dirty="0"/>
              <a:t>和</a:t>
            </a:r>
            <a:r>
              <a:rPr lang="en-US" altLang="zh-CN" dirty="0"/>
              <a:t>unlock</a:t>
            </a:r>
            <a:r>
              <a:rPr lang="zh-CN" altLang="en-US" dirty="0"/>
              <a:t>相关的函数识别锁定的指令和对象</a:t>
            </a:r>
          </a:p>
        </p:txBody>
      </p:sp>
      <p:sp>
        <p:nvSpPr>
          <p:cNvPr id="14" name="文本框 13">
            <a:extLst>
              <a:ext uri="{FF2B5EF4-FFF2-40B4-BE49-F238E27FC236}">
                <a16:creationId xmlns:a16="http://schemas.microsoft.com/office/drawing/2014/main" id="{C6083AE9-65B5-4B56-B37E-3277AE19BAE9}"/>
              </a:ext>
            </a:extLst>
          </p:cNvPr>
          <p:cNvSpPr txBox="1"/>
          <p:nvPr/>
        </p:nvSpPr>
        <p:spPr>
          <a:xfrm>
            <a:off x="807153" y="4109315"/>
            <a:ext cx="10775246" cy="875881"/>
          </a:xfrm>
          <a:prstGeom prst="rect">
            <a:avLst/>
          </a:prstGeom>
          <a:noFill/>
        </p:spPr>
        <p:txBody>
          <a:bodyPr wrap="square">
            <a:spAutoFit/>
          </a:bodyPr>
          <a:lstStyle/>
          <a:p>
            <a:pPr>
              <a:lnSpc>
                <a:spcPct val="150000"/>
              </a:lnSpc>
            </a:pPr>
            <a:r>
              <a:rPr lang="zh-CN" altLang="en-US" dirty="0"/>
              <a:t>如果从源文件中没有找到相关函数：</a:t>
            </a:r>
            <a:endParaRPr lang="en-US" altLang="zh-CN" dirty="0"/>
          </a:p>
          <a:p>
            <a:pPr>
              <a:lnSpc>
                <a:spcPct val="150000"/>
              </a:lnSpc>
            </a:pPr>
            <a:r>
              <a:rPr lang="en-US" altLang="zh-CN" dirty="0"/>
              <a:t>	</a:t>
            </a:r>
            <a:r>
              <a:rPr lang="zh-CN" altLang="en-US" dirty="0"/>
              <a:t>查找与中断相关的体系结构特定的汇编指令（例如开中断和关中断指令）</a:t>
            </a:r>
          </a:p>
        </p:txBody>
      </p:sp>
    </p:spTree>
    <p:extLst>
      <p:ext uri="{BB962C8B-B14F-4D97-AF65-F5344CB8AC3E}">
        <p14:creationId xmlns:p14="http://schemas.microsoft.com/office/powerpoint/2010/main" val="377890975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3F15A963-B29C-4A31-996A-99DD11664EB5}"/>
              </a:ext>
            </a:extLst>
          </p:cNvPr>
          <p:cNvPicPr>
            <a:picLocks noChangeAspect="1"/>
          </p:cNvPicPr>
          <p:nvPr/>
        </p:nvPicPr>
        <p:blipFill rotWithShape="1">
          <a:blip r:embed="rId3"/>
          <a:srcRect b="1594"/>
          <a:stretch/>
        </p:blipFill>
        <p:spPr>
          <a:xfrm>
            <a:off x="0" y="-48686"/>
            <a:ext cx="12192000" cy="6858000"/>
          </a:xfrm>
          <a:prstGeom prst="rect">
            <a:avLst/>
          </a:prstGeom>
        </p:spPr>
      </p:pic>
      <p:sp>
        <p:nvSpPr>
          <p:cNvPr id="4" name="文本框 29">
            <a:extLst>
              <a:ext uri="{FF2B5EF4-FFF2-40B4-BE49-F238E27FC236}">
                <a16:creationId xmlns:a16="http://schemas.microsoft.com/office/drawing/2014/main" id="{571AFDE5-49AB-4677-95F8-886A5BE11441}"/>
              </a:ext>
            </a:extLst>
          </p:cNvPr>
          <p:cNvSpPr txBox="1">
            <a:spLocks noChangeArrowheads="1"/>
          </p:cNvSpPr>
          <p:nvPr/>
        </p:nvSpPr>
        <p:spPr bwMode="auto">
          <a:xfrm>
            <a:off x="567100" y="-19052"/>
            <a:ext cx="4302125"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fontAlgn="auto" hangingPunct="1">
              <a:lnSpc>
                <a:spcPct val="100000"/>
              </a:lnSpc>
              <a:spcBef>
                <a:spcPct val="0"/>
              </a:spcBef>
              <a:spcAft>
                <a:spcPts val="0"/>
              </a:spcAft>
              <a:buFontTx/>
              <a:buNone/>
              <a:defRPr/>
            </a:pPr>
            <a:r>
              <a:rPr lang="zh-CN" altLang="en-US" sz="2600" b="1" dirty="0">
                <a:solidFill>
                  <a:schemeClr val="bg1"/>
                </a:solidFill>
                <a:latin typeface="幼圆" panose="02010509060101010101" pitchFamily="49" charset="-122"/>
                <a:ea typeface="幼圆" panose="02010509060101010101" pitchFamily="49" charset="-122"/>
              </a:rPr>
              <a:t>并发分析</a:t>
            </a:r>
          </a:p>
        </p:txBody>
      </p:sp>
      <p:grpSp>
        <p:nvGrpSpPr>
          <p:cNvPr id="5" name="组合 4">
            <a:extLst>
              <a:ext uri="{FF2B5EF4-FFF2-40B4-BE49-F238E27FC236}">
                <a16:creationId xmlns:a16="http://schemas.microsoft.com/office/drawing/2014/main" id="{4B38A5CB-7612-4C49-9C23-2897B05EA6B4}"/>
              </a:ext>
            </a:extLst>
          </p:cNvPr>
          <p:cNvGrpSpPr/>
          <p:nvPr/>
        </p:nvGrpSpPr>
        <p:grpSpPr>
          <a:xfrm>
            <a:off x="153126" y="154735"/>
            <a:ext cx="388036" cy="216739"/>
            <a:chOff x="59267" y="3420098"/>
            <a:chExt cx="6052682" cy="3380753"/>
          </a:xfrm>
        </p:grpSpPr>
        <p:sp>
          <p:nvSpPr>
            <p:cNvPr id="6" name="矩形 5">
              <a:extLst>
                <a:ext uri="{FF2B5EF4-FFF2-40B4-BE49-F238E27FC236}">
                  <a16:creationId xmlns:a16="http://schemas.microsoft.com/office/drawing/2014/main" id="{9C77778B-3CDB-4A5D-A82E-9A5A36B4080D}"/>
                </a:ext>
              </a:extLst>
            </p:cNvPr>
            <p:cNvSpPr/>
            <p:nvPr/>
          </p:nvSpPr>
          <p:spPr>
            <a:xfrm>
              <a:off x="59267" y="3420098"/>
              <a:ext cx="6052682" cy="3380753"/>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CCD95853-020D-4FD7-AD36-070F86EA8907}"/>
                </a:ext>
              </a:extLst>
            </p:cNvPr>
            <p:cNvSpPr/>
            <p:nvPr/>
          </p:nvSpPr>
          <p:spPr>
            <a:xfrm>
              <a:off x="664167" y="4092711"/>
              <a:ext cx="4782376" cy="2076738"/>
            </a:xfrm>
            <a:prstGeom prst="rect">
              <a:avLst/>
            </a:prstGeom>
            <a:no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文本框 7">
            <a:extLst>
              <a:ext uri="{FF2B5EF4-FFF2-40B4-BE49-F238E27FC236}">
                <a16:creationId xmlns:a16="http://schemas.microsoft.com/office/drawing/2014/main" id="{5681D1D2-ACC3-4B7D-A5E1-59BE37B4092B}"/>
              </a:ext>
            </a:extLst>
          </p:cNvPr>
          <p:cNvSpPr txBox="1"/>
          <p:nvPr/>
        </p:nvSpPr>
        <p:spPr>
          <a:xfrm>
            <a:off x="2570018" y="1997424"/>
            <a:ext cx="6192982" cy="461665"/>
          </a:xfrm>
          <a:prstGeom prst="rect">
            <a:avLst/>
          </a:prstGeom>
          <a:noFill/>
        </p:spPr>
        <p:txBody>
          <a:bodyPr wrap="square">
            <a:spAutoFit/>
          </a:bodyPr>
          <a:lstStyle/>
          <a:p>
            <a:r>
              <a:rPr lang="en-US" altLang="zh-CN" sz="2400" dirty="0"/>
              <a:t>1</a:t>
            </a:r>
            <a:r>
              <a:rPr lang="zh-CN" altLang="en-US" sz="2400" dirty="0"/>
              <a:t>、识别出可执行进程、线程和中断处理程序</a:t>
            </a:r>
          </a:p>
        </p:txBody>
      </p:sp>
      <p:sp>
        <p:nvSpPr>
          <p:cNvPr id="10" name="文本框 9">
            <a:extLst>
              <a:ext uri="{FF2B5EF4-FFF2-40B4-BE49-F238E27FC236}">
                <a16:creationId xmlns:a16="http://schemas.microsoft.com/office/drawing/2014/main" id="{AF4CA028-5088-4C82-A632-66A3B9BF0674}"/>
              </a:ext>
            </a:extLst>
          </p:cNvPr>
          <p:cNvSpPr txBox="1"/>
          <p:nvPr/>
        </p:nvSpPr>
        <p:spPr>
          <a:xfrm>
            <a:off x="2570018" y="3010982"/>
            <a:ext cx="6192982" cy="461665"/>
          </a:xfrm>
          <a:prstGeom prst="rect">
            <a:avLst/>
          </a:prstGeom>
          <a:noFill/>
        </p:spPr>
        <p:txBody>
          <a:bodyPr wrap="square">
            <a:spAutoFit/>
          </a:bodyPr>
          <a:lstStyle/>
          <a:p>
            <a:r>
              <a:rPr lang="en-US" altLang="zh-CN" sz="2400" dirty="0"/>
              <a:t>2</a:t>
            </a:r>
            <a:r>
              <a:rPr lang="zh-CN" altLang="en-US" sz="2400" dirty="0"/>
              <a:t>、分析它们以识别可并发执行的指令</a:t>
            </a:r>
          </a:p>
        </p:txBody>
      </p:sp>
      <p:sp>
        <p:nvSpPr>
          <p:cNvPr id="12" name="文本框 11">
            <a:extLst>
              <a:ext uri="{FF2B5EF4-FFF2-40B4-BE49-F238E27FC236}">
                <a16:creationId xmlns:a16="http://schemas.microsoft.com/office/drawing/2014/main" id="{0AD5F832-8544-4109-9443-8038207EBE1E}"/>
              </a:ext>
            </a:extLst>
          </p:cNvPr>
          <p:cNvSpPr txBox="1"/>
          <p:nvPr/>
        </p:nvSpPr>
        <p:spPr>
          <a:xfrm>
            <a:off x="2570017" y="4121913"/>
            <a:ext cx="8111837" cy="461665"/>
          </a:xfrm>
          <a:prstGeom prst="rect">
            <a:avLst/>
          </a:prstGeom>
          <a:noFill/>
        </p:spPr>
        <p:txBody>
          <a:bodyPr wrap="square">
            <a:spAutoFit/>
          </a:bodyPr>
          <a:lstStyle/>
          <a:p>
            <a:r>
              <a:rPr lang="en-US" altLang="zh-CN" sz="2400" dirty="0"/>
              <a:t>3</a:t>
            </a:r>
            <a:r>
              <a:rPr lang="zh-CN" altLang="en-US" sz="2400" dirty="0"/>
              <a:t>、执行锁集分析以识别被“锁定”以防止并发访问的指令</a:t>
            </a:r>
          </a:p>
        </p:txBody>
      </p:sp>
    </p:spTree>
    <p:extLst>
      <p:ext uri="{BB962C8B-B14F-4D97-AF65-F5344CB8AC3E}">
        <p14:creationId xmlns:p14="http://schemas.microsoft.com/office/powerpoint/2010/main" val="1060900027"/>
      </p:ext>
    </p:extLst>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3F15A963-B29C-4A31-996A-99DD11664EB5}"/>
              </a:ext>
            </a:extLst>
          </p:cNvPr>
          <p:cNvPicPr>
            <a:picLocks noChangeAspect="1"/>
          </p:cNvPicPr>
          <p:nvPr/>
        </p:nvPicPr>
        <p:blipFill rotWithShape="1">
          <a:blip r:embed="rId2"/>
          <a:srcRect b="1594"/>
          <a:stretch/>
        </p:blipFill>
        <p:spPr>
          <a:xfrm>
            <a:off x="0" y="-48686"/>
            <a:ext cx="12192000" cy="6858000"/>
          </a:xfrm>
          <a:prstGeom prst="rect">
            <a:avLst/>
          </a:prstGeom>
        </p:spPr>
      </p:pic>
      <p:sp>
        <p:nvSpPr>
          <p:cNvPr id="4" name="文本框 29">
            <a:extLst>
              <a:ext uri="{FF2B5EF4-FFF2-40B4-BE49-F238E27FC236}">
                <a16:creationId xmlns:a16="http://schemas.microsoft.com/office/drawing/2014/main" id="{571AFDE5-49AB-4677-95F8-886A5BE11441}"/>
              </a:ext>
            </a:extLst>
          </p:cNvPr>
          <p:cNvSpPr txBox="1">
            <a:spLocks noChangeArrowheads="1"/>
          </p:cNvSpPr>
          <p:nvPr/>
        </p:nvSpPr>
        <p:spPr bwMode="auto">
          <a:xfrm>
            <a:off x="567100" y="-19052"/>
            <a:ext cx="4302125"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fontAlgn="auto" hangingPunct="1">
              <a:lnSpc>
                <a:spcPct val="100000"/>
              </a:lnSpc>
              <a:spcBef>
                <a:spcPct val="0"/>
              </a:spcBef>
              <a:spcAft>
                <a:spcPts val="0"/>
              </a:spcAft>
              <a:buFontTx/>
              <a:buNone/>
              <a:defRPr/>
            </a:pPr>
            <a:r>
              <a:rPr lang="zh-CN" altLang="en-US" sz="2600" b="1" dirty="0">
                <a:solidFill>
                  <a:schemeClr val="bg1"/>
                </a:solidFill>
                <a:latin typeface="幼圆" panose="02010509060101010101" pitchFamily="49" charset="-122"/>
                <a:ea typeface="幼圆" panose="02010509060101010101" pitchFamily="49" charset="-122"/>
              </a:rPr>
              <a:t>并发分析</a:t>
            </a:r>
          </a:p>
        </p:txBody>
      </p:sp>
      <p:grpSp>
        <p:nvGrpSpPr>
          <p:cNvPr id="5" name="组合 4">
            <a:extLst>
              <a:ext uri="{FF2B5EF4-FFF2-40B4-BE49-F238E27FC236}">
                <a16:creationId xmlns:a16="http://schemas.microsoft.com/office/drawing/2014/main" id="{4B38A5CB-7612-4C49-9C23-2897B05EA6B4}"/>
              </a:ext>
            </a:extLst>
          </p:cNvPr>
          <p:cNvGrpSpPr/>
          <p:nvPr/>
        </p:nvGrpSpPr>
        <p:grpSpPr>
          <a:xfrm>
            <a:off x="153126" y="154735"/>
            <a:ext cx="388036" cy="216739"/>
            <a:chOff x="59267" y="3420098"/>
            <a:chExt cx="6052682" cy="3380753"/>
          </a:xfrm>
        </p:grpSpPr>
        <p:sp>
          <p:nvSpPr>
            <p:cNvPr id="6" name="矩形 5">
              <a:extLst>
                <a:ext uri="{FF2B5EF4-FFF2-40B4-BE49-F238E27FC236}">
                  <a16:creationId xmlns:a16="http://schemas.microsoft.com/office/drawing/2014/main" id="{9C77778B-3CDB-4A5D-A82E-9A5A36B4080D}"/>
                </a:ext>
              </a:extLst>
            </p:cNvPr>
            <p:cNvSpPr/>
            <p:nvPr/>
          </p:nvSpPr>
          <p:spPr>
            <a:xfrm>
              <a:off x="59267" y="3420098"/>
              <a:ext cx="6052682" cy="3380753"/>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CCD95853-020D-4FD7-AD36-070F86EA8907}"/>
                </a:ext>
              </a:extLst>
            </p:cNvPr>
            <p:cNvSpPr/>
            <p:nvPr/>
          </p:nvSpPr>
          <p:spPr>
            <a:xfrm>
              <a:off x="664167" y="4092711"/>
              <a:ext cx="4782376" cy="2076738"/>
            </a:xfrm>
            <a:prstGeom prst="rect">
              <a:avLst/>
            </a:prstGeom>
            <a:no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文本框 9">
            <a:extLst>
              <a:ext uri="{FF2B5EF4-FFF2-40B4-BE49-F238E27FC236}">
                <a16:creationId xmlns:a16="http://schemas.microsoft.com/office/drawing/2014/main" id="{DD48ADCE-68AE-43C5-BB77-5C2D611DA20E}"/>
              </a:ext>
            </a:extLst>
          </p:cNvPr>
          <p:cNvSpPr txBox="1"/>
          <p:nvPr/>
        </p:nvSpPr>
        <p:spPr>
          <a:xfrm>
            <a:off x="498503" y="893549"/>
            <a:ext cx="6192982" cy="461665"/>
          </a:xfrm>
          <a:prstGeom prst="rect">
            <a:avLst/>
          </a:prstGeom>
          <a:noFill/>
        </p:spPr>
        <p:txBody>
          <a:bodyPr wrap="square">
            <a:spAutoFit/>
          </a:bodyPr>
          <a:lstStyle/>
          <a:p>
            <a:r>
              <a:rPr kumimoji="0" lang="en-US" altLang="zh-CN" sz="24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1</a:t>
            </a:r>
            <a:r>
              <a:rPr kumimoji="0" lang="zh-CN" altLang="en-US" sz="24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、识别出可执行进程、线程和中断处理程序</a:t>
            </a:r>
            <a:endParaRPr lang="zh-CN" altLang="en-US" dirty="0"/>
          </a:p>
        </p:txBody>
      </p:sp>
      <p:sp>
        <p:nvSpPr>
          <p:cNvPr id="12" name="文本框 11">
            <a:extLst>
              <a:ext uri="{FF2B5EF4-FFF2-40B4-BE49-F238E27FC236}">
                <a16:creationId xmlns:a16="http://schemas.microsoft.com/office/drawing/2014/main" id="{ADE356F2-8DC8-4120-BE8E-023D31930380}"/>
              </a:ext>
            </a:extLst>
          </p:cNvPr>
          <p:cNvSpPr txBox="1"/>
          <p:nvPr/>
        </p:nvSpPr>
        <p:spPr>
          <a:xfrm>
            <a:off x="1166597" y="1775372"/>
            <a:ext cx="7710055" cy="369332"/>
          </a:xfrm>
          <a:prstGeom prst="rect">
            <a:avLst/>
          </a:prstGeom>
          <a:noFill/>
        </p:spPr>
        <p:txBody>
          <a:bodyPr wrap="square">
            <a:spAutoFit/>
          </a:bodyPr>
          <a:lstStyle/>
          <a:p>
            <a:r>
              <a:rPr lang="en-US" altLang="zh-CN" dirty="0"/>
              <a:t>1</a:t>
            </a:r>
            <a:r>
              <a:rPr lang="zh-CN" altLang="en-US" dirty="0"/>
              <a:t>、通过指向分析生成调用图，用于识别指针变量可以引用的内存变量</a:t>
            </a:r>
          </a:p>
        </p:txBody>
      </p:sp>
      <p:sp>
        <p:nvSpPr>
          <p:cNvPr id="14" name="文本框 13">
            <a:extLst>
              <a:ext uri="{FF2B5EF4-FFF2-40B4-BE49-F238E27FC236}">
                <a16:creationId xmlns:a16="http://schemas.microsoft.com/office/drawing/2014/main" id="{ED182464-4C71-457E-AD00-4EFC6129A225}"/>
              </a:ext>
            </a:extLst>
          </p:cNvPr>
          <p:cNvSpPr txBox="1"/>
          <p:nvPr/>
        </p:nvSpPr>
        <p:spPr>
          <a:xfrm>
            <a:off x="1166597" y="2574863"/>
            <a:ext cx="6192982" cy="369332"/>
          </a:xfrm>
          <a:prstGeom prst="rect">
            <a:avLst/>
          </a:prstGeom>
          <a:noFill/>
        </p:spPr>
        <p:txBody>
          <a:bodyPr wrap="square">
            <a:spAutoFit/>
          </a:bodyPr>
          <a:lstStyle/>
          <a:p>
            <a:r>
              <a:rPr lang="en-US" altLang="zh-CN" dirty="0"/>
              <a:t>2</a:t>
            </a:r>
            <a:r>
              <a:rPr lang="zh-CN" altLang="en-US" dirty="0"/>
              <a:t>、收集进程、线程和中断处理程序的入口函数列表</a:t>
            </a:r>
          </a:p>
        </p:txBody>
      </p:sp>
      <p:sp>
        <p:nvSpPr>
          <p:cNvPr id="16" name="文本框 15">
            <a:extLst>
              <a:ext uri="{FF2B5EF4-FFF2-40B4-BE49-F238E27FC236}">
                <a16:creationId xmlns:a16="http://schemas.microsoft.com/office/drawing/2014/main" id="{8367B02C-725F-43DA-B9ED-5B8944BCB773}"/>
              </a:ext>
            </a:extLst>
          </p:cNvPr>
          <p:cNvSpPr txBox="1"/>
          <p:nvPr/>
        </p:nvSpPr>
        <p:spPr>
          <a:xfrm>
            <a:off x="1166597" y="3364353"/>
            <a:ext cx="7243112" cy="369332"/>
          </a:xfrm>
          <a:prstGeom prst="rect">
            <a:avLst/>
          </a:prstGeom>
          <a:noFill/>
        </p:spPr>
        <p:txBody>
          <a:bodyPr wrap="square">
            <a:spAutoFit/>
          </a:bodyPr>
          <a:lstStyle/>
          <a:p>
            <a:r>
              <a:rPr lang="en-US" altLang="zh-CN" dirty="0"/>
              <a:t>3</a:t>
            </a:r>
            <a:r>
              <a:rPr lang="zh-CN" altLang="en-US" dirty="0"/>
              <a:t>、从主进程的入口函数 开始，找到调用进程和线程创建函数的指令</a:t>
            </a:r>
          </a:p>
        </p:txBody>
      </p:sp>
      <p:sp>
        <p:nvSpPr>
          <p:cNvPr id="18" name="文本框 17">
            <a:extLst>
              <a:ext uri="{FF2B5EF4-FFF2-40B4-BE49-F238E27FC236}">
                <a16:creationId xmlns:a16="http://schemas.microsoft.com/office/drawing/2014/main" id="{84157F96-D438-4696-85A3-34FE575DB573}"/>
              </a:ext>
            </a:extLst>
          </p:cNvPr>
          <p:cNvSpPr txBox="1"/>
          <p:nvPr/>
        </p:nvSpPr>
        <p:spPr>
          <a:xfrm>
            <a:off x="1166597" y="4153843"/>
            <a:ext cx="9436243" cy="875881"/>
          </a:xfrm>
          <a:prstGeom prst="rect">
            <a:avLst/>
          </a:prstGeom>
          <a:noFill/>
        </p:spPr>
        <p:txBody>
          <a:bodyPr wrap="square">
            <a:spAutoFit/>
          </a:bodyPr>
          <a:lstStyle/>
          <a:p>
            <a:pPr>
              <a:lnSpc>
                <a:spcPct val="150000"/>
              </a:lnSpc>
            </a:pPr>
            <a:r>
              <a:rPr lang="en-US" altLang="zh-CN" dirty="0"/>
              <a:t>4</a:t>
            </a:r>
            <a:r>
              <a:rPr lang="zh-CN" altLang="en-US" dirty="0"/>
              <a:t>、从这些函数调用指令的参数中找到新创建的函数，如果这些参数是变量，通过指向分析找到这些变量指向的可能函数</a:t>
            </a:r>
          </a:p>
        </p:txBody>
      </p:sp>
    </p:spTree>
    <p:extLst>
      <p:ext uri="{BB962C8B-B14F-4D97-AF65-F5344CB8AC3E}">
        <p14:creationId xmlns:p14="http://schemas.microsoft.com/office/powerpoint/2010/main" val="876467951"/>
      </p:ext>
    </p:extLst>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3F15A963-B29C-4A31-996A-99DD11664EB5}"/>
              </a:ext>
            </a:extLst>
          </p:cNvPr>
          <p:cNvPicPr>
            <a:picLocks noChangeAspect="1"/>
          </p:cNvPicPr>
          <p:nvPr/>
        </p:nvPicPr>
        <p:blipFill rotWithShape="1">
          <a:blip r:embed="rId3"/>
          <a:srcRect b="1594"/>
          <a:stretch/>
        </p:blipFill>
        <p:spPr>
          <a:xfrm>
            <a:off x="0" y="-48686"/>
            <a:ext cx="12192000" cy="6858000"/>
          </a:xfrm>
          <a:prstGeom prst="rect">
            <a:avLst/>
          </a:prstGeom>
        </p:spPr>
      </p:pic>
      <p:sp>
        <p:nvSpPr>
          <p:cNvPr id="4" name="文本框 29">
            <a:extLst>
              <a:ext uri="{FF2B5EF4-FFF2-40B4-BE49-F238E27FC236}">
                <a16:creationId xmlns:a16="http://schemas.microsoft.com/office/drawing/2014/main" id="{571AFDE5-49AB-4677-95F8-886A5BE11441}"/>
              </a:ext>
            </a:extLst>
          </p:cNvPr>
          <p:cNvSpPr txBox="1">
            <a:spLocks noChangeArrowheads="1"/>
          </p:cNvSpPr>
          <p:nvPr/>
        </p:nvSpPr>
        <p:spPr bwMode="auto">
          <a:xfrm>
            <a:off x="567100" y="-19052"/>
            <a:ext cx="4302125"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fontAlgn="auto" hangingPunct="1">
              <a:lnSpc>
                <a:spcPct val="100000"/>
              </a:lnSpc>
              <a:spcBef>
                <a:spcPct val="0"/>
              </a:spcBef>
              <a:spcAft>
                <a:spcPts val="0"/>
              </a:spcAft>
              <a:buFontTx/>
              <a:buNone/>
              <a:defRPr/>
            </a:pPr>
            <a:r>
              <a:rPr lang="zh-CN" altLang="en-US" sz="2600" b="1" dirty="0">
                <a:solidFill>
                  <a:schemeClr val="bg1"/>
                </a:solidFill>
                <a:latin typeface="幼圆" panose="02010509060101010101" pitchFamily="49" charset="-122"/>
                <a:ea typeface="幼圆" panose="02010509060101010101" pitchFamily="49" charset="-122"/>
              </a:rPr>
              <a:t>并发分析</a:t>
            </a:r>
          </a:p>
        </p:txBody>
      </p:sp>
      <p:grpSp>
        <p:nvGrpSpPr>
          <p:cNvPr id="5" name="组合 4">
            <a:extLst>
              <a:ext uri="{FF2B5EF4-FFF2-40B4-BE49-F238E27FC236}">
                <a16:creationId xmlns:a16="http://schemas.microsoft.com/office/drawing/2014/main" id="{4B38A5CB-7612-4C49-9C23-2897B05EA6B4}"/>
              </a:ext>
            </a:extLst>
          </p:cNvPr>
          <p:cNvGrpSpPr/>
          <p:nvPr/>
        </p:nvGrpSpPr>
        <p:grpSpPr>
          <a:xfrm>
            <a:off x="153126" y="154735"/>
            <a:ext cx="388036" cy="216739"/>
            <a:chOff x="59267" y="3420098"/>
            <a:chExt cx="6052682" cy="3380753"/>
          </a:xfrm>
        </p:grpSpPr>
        <p:sp>
          <p:nvSpPr>
            <p:cNvPr id="6" name="矩形 5">
              <a:extLst>
                <a:ext uri="{FF2B5EF4-FFF2-40B4-BE49-F238E27FC236}">
                  <a16:creationId xmlns:a16="http://schemas.microsoft.com/office/drawing/2014/main" id="{9C77778B-3CDB-4A5D-A82E-9A5A36B4080D}"/>
                </a:ext>
              </a:extLst>
            </p:cNvPr>
            <p:cNvSpPr/>
            <p:nvPr/>
          </p:nvSpPr>
          <p:spPr>
            <a:xfrm>
              <a:off x="59267" y="3420098"/>
              <a:ext cx="6052682" cy="3380753"/>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CCD95853-020D-4FD7-AD36-070F86EA8907}"/>
                </a:ext>
              </a:extLst>
            </p:cNvPr>
            <p:cNvSpPr/>
            <p:nvPr/>
          </p:nvSpPr>
          <p:spPr>
            <a:xfrm>
              <a:off x="664167" y="4092711"/>
              <a:ext cx="4782376" cy="2076738"/>
            </a:xfrm>
            <a:prstGeom prst="rect">
              <a:avLst/>
            </a:prstGeom>
            <a:no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文本框 7">
            <a:extLst>
              <a:ext uri="{FF2B5EF4-FFF2-40B4-BE49-F238E27FC236}">
                <a16:creationId xmlns:a16="http://schemas.microsoft.com/office/drawing/2014/main" id="{2AE3D8BC-1EDA-44DA-B297-F1FC045F9BEC}"/>
              </a:ext>
            </a:extLst>
          </p:cNvPr>
          <p:cNvSpPr txBox="1"/>
          <p:nvPr/>
        </p:nvSpPr>
        <p:spPr>
          <a:xfrm>
            <a:off x="498503" y="676812"/>
            <a:ext cx="6192982" cy="461665"/>
          </a:xfrm>
          <a:prstGeom prst="rect">
            <a:avLst/>
          </a:prstGeom>
          <a:noFill/>
        </p:spPr>
        <p:txBody>
          <a:bodyPr wrap="square">
            <a:spAutoFit/>
          </a:bodyPr>
          <a:lstStyle/>
          <a:p>
            <a:r>
              <a:rPr lang="en-US" altLang="zh-CN" sz="2400" dirty="0"/>
              <a:t>2</a:t>
            </a:r>
            <a:r>
              <a:rPr lang="zh-CN" altLang="en-US" sz="2400" dirty="0"/>
              <a:t>、并发可执行代码</a:t>
            </a:r>
          </a:p>
        </p:txBody>
      </p:sp>
      <p:sp>
        <p:nvSpPr>
          <p:cNvPr id="10" name="文本框 9">
            <a:extLst>
              <a:ext uri="{FF2B5EF4-FFF2-40B4-BE49-F238E27FC236}">
                <a16:creationId xmlns:a16="http://schemas.microsoft.com/office/drawing/2014/main" id="{0D55C664-EEC5-4A30-9518-13F8E7C94CF0}"/>
              </a:ext>
            </a:extLst>
          </p:cNvPr>
          <p:cNvSpPr txBox="1"/>
          <p:nvPr/>
        </p:nvSpPr>
        <p:spPr>
          <a:xfrm>
            <a:off x="786068" y="1589300"/>
            <a:ext cx="10681855" cy="962956"/>
          </a:xfrm>
          <a:prstGeom prst="rect">
            <a:avLst/>
          </a:prstGeom>
          <a:noFill/>
        </p:spPr>
        <p:txBody>
          <a:bodyPr wrap="square">
            <a:spAutoFit/>
          </a:bodyPr>
          <a:lstStyle/>
          <a:p>
            <a:pPr>
              <a:lnSpc>
                <a:spcPct val="150000"/>
              </a:lnSpc>
            </a:pPr>
            <a:r>
              <a:rPr lang="zh-CN" altLang="en-US" sz="2000" dirty="0"/>
              <a:t>通过点对点分析跟踪其标识符来发现每个进程</a:t>
            </a:r>
            <a:r>
              <a:rPr lang="en-US" altLang="zh-CN" sz="2000" dirty="0"/>
              <a:t>/</a:t>
            </a:r>
            <a:r>
              <a:rPr lang="zh-CN" altLang="en-US" sz="2000" dirty="0"/>
              <a:t>线程的生命周期，进而检测生命周期的重叠来获得并发可执行代码</a:t>
            </a:r>
          </a:p>
        </p:txBody>
      </p:sp>
      <p:pic>
        <p:nvPicPr>
          <p:cNvPr id="14" name="图片 13">
            <a:extLst>
              <a:ext uri="{FF2B5EF4-FFF2-40B4-BE49-F238E27FC236}">
                <a16:creationId xmlns:a16="http://schemas.microsoft.com/office/drawing/2014/main" id="{26D3B9D1-707B-4A4F-8609-29757A755050}"/>
              </a:ext>
            </a:extLst>
          </p:cNvPr>
          <p:cNvPicPr>
            <a:picLocks noChangeAspect="1"/>
          </p:cNvPicPr>
          <p:nvPr/>
        </p:nvPicPr>
        <p:blipFill>
          <a:blip r:embed="rId4"/>
          <a:stretch>
            <a:fillRect/>
          </a:stretch>
        </p:blipFill>
        <p:spPr>
          <a:xfrm>
            <a:off x="5866441" y="3172836"/>
            <a:ext cx="5601482" cy="3172268"/>
          </a:xfrm>
          <a:prstGeom prst="rect">
            <a:avLst/>
          </a:prstGeom>
        </p:spPr>
      </p:pic>
      <p:pic>
        <p:nvPicPr>
          <p:cNvPr id="16" name="图片 15">
            <a:extLst>
              <a:ext uri="{FF2B5EF4-FFF2-40B4-BE49-F238E27FC236}">
                <a16:creationId xmlns:a16="http://schemas.microsoft.com/office/drawing/2014/main" id="{1DA14146-11C0-4596-AC87-3BE0AF5E1F5A}"/>
              </a:ext>
            </a:extLst>
          </p:cNvPr>
          <p:cNvPicPr>
            <a:picLocks noChangeAspect="1"/>
          </p:cNvPicPr>
          <p:nvPr/>
        </p:nvPicPr>
        <p:blipFill>
          <a:blip r:embed="rId5"/>
          <a:stretch>
            <a:fillRect/>
          </a:stretch>
        </p:blipFill>
        <p:spPr>
          <a:xfrm>
            <a:off x="780307" y="3172836"/>
            <a:ext cx="4243836" cy="3172268"/>
          </a:xfrm>
          <a:prstGeom prst="rect">
            <a:avLst/>
          </a:prstGeom>
        </p:spPr>
      </p:pic>
    </p:spTree>
    <p:extLst>
      <p:ext uri="{BB962C8B-B14F-4D97-AF65-F5344CB8AC3E}">
        <p14:creationId xmlns:p14="http://schemas.microsoft.com/office/powerpoint/2010/main" val="361362218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 calcmode="lin" valueType="num">
                                      <p:cBhvr additive="base">
                                        <p:cTn id="12" dur="500" fill="hold"/>
                                        <p:tgtEl>
                                          <p:spTgt spid="16"/>
                                        </p:tgtEl>
                                        <p:attrNameLst>
                                          <p:attrName>ppt_x</p:attrName>
                                        </p:attrNameLst>
                                      </p:cBhvr>
                                      <p:tavLst>
                                        <p:tav tm="0">
                                          <p:val>
                                            <p:strVal val="#ppt_x"/>
                                          </p:val>
                                        </p:tav>
                                        <p:tav tm="100000">
                                          <p:val>
                                            <p:strVal val="#ppt_x"/>
                                          </p:val>
                                        </p:tav>
                                      </p:tavLst>
                                    </p:anim>
                                    <p:anim calcmode="lin" valueType="num">
                                      <p:cBhvr additive="base">
                                        <p:cTn id="13" dur="500" fill="hold"/>
                                        <p:tgtEl>
                                          <p:spTgt spid="16"/>
                                        </p:tgtEl>
                                        <p:attrNameLst>
                                          <p:attrName>ppt_y</p:attrName>
                                        </p:attrNameLst>
                                      </p:cBhvr>
                                      <p:tavLst>
                                        <p:tav tm="0">
                                          <p:val>
                                            <p:strVal val="1+#ppt_h/2"/>
                                          </p:val>
                                        </p:tav>
                                        <p:tav tm="100000">
                                          <p:val>
                                            <p:strVal val="#ppt_y"/>
                                          </p:val>
                                        </p:tav>
                                      </p:tavLst>
                                    </p:anim>
                                  </p:childTnLst>
                                </p:cTn>
                              </p:par>
                              <p:par>
                                <p:cTn id="14" presetID="2" presetClass="entr" presetSubtype="4" fill="hold" nodeType="withEffect">
                                  <p:stCondLst>
                                    <p:cond delay="0"/>
                                  </p:stCondLst>
                                  <p:childTnLst>
                                    <p:set>
                                      <p:cBhvr>
                                        <p:cTn id="15" dur="1" fill="hold">
                                          <p:stCondLst>
                                            <p:cond delay="0"/>
                                          </p:stCondLst>
                                        </p:cTn>
                                        <p:tgtEl>
                                          <p:spTgt spid="14"/>
                                        </p:tgtEl>
                                        <p:attrNameLst>
                                          <p:attrName>style.visibility</p:attrName>
                                        </p:attrNameLst>
                                      </p:cBhvr>
                                      <p:to>
                                        <p:strVal val="visible"/>
                                      </p:to>
                                    </p:set>
                                    <p:anim calcmode="lin" valueType="num">
                                      <p:cBhvr additive="base">
                                        <p:cTn id="16" dur="500" fill="hold"/>
                                        <p:tgtEl>
                                          <p:spTgt spid="14"/>
                                        </p:tgtEl>
                                        <p:attrNameLst>
                                          <p:attrName>ppt_x</p:attrName>
                                        </p:attrNameLst>
                                      </p:cBhvr>
                                      <p:tavLst>
                                        <p:tav tm="0">
                                          <p:val>
                                            <p:strVal val="#ppt_x"/>
                                          </p:val>
                                        </p:tav>
                                        <p:tav tm="100000">
                                          <p:val>
                                            <p:strVal val="#ppt_x"/>
                                          </p:val>
                                        </p:tav>
                                      </p:tavLst>
                                    </p:anim>
                                    <p:anim calcmode="lin" valueType="num">
                                      <p:cBhvr additive="base">
                                        <p:cTn id="17"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3F15A963-B29C-4A31-996A-99DD11664EB5}"/>
              </a:ext>
            </a:extLst>
          </p:cNvPr>
          <p:cNvPicPr>
            <a:picLocks noChangeAspect="1"/>
          </p:cNvPicPr>
          <p:nvPr/>
        </p:nvPicPr>
        <p:blipFill rotWithShape="1">
          <a:blip r:embed="rId3"/>
          <a:srcRect b="1594"/>
          <a:stretch/>
        </p:blipFill>
        <p:spPr>
          <a:xfrm>
            <a:off x="0" y="-48686"/>
            <a:ext cx="12192000" cy="6858000"/>
          </a:xfrm>
          <a:prstGeom prst="rect">
            <a:avLst/>
          </a:prstGeom>
        </p:spPr>
      </p:pic>
      <p:sp>
        <p:nvSpPr>
          <p:cNvPr id="4" name="文本框 29">
            <a:extLst>
              <a:ext uri="{FF2B5EF4-FFF2-40B4-BE49-F238E27FC236}">
                <a16:creationId xmlns:a16="http://schemas.microsoft.com/office/drawing/2014/main" id="{571AFDE5-49AB-4677-95F8-886A5BE11441}"/>
              </a:ext>
            </a:extLst>
          </p:cNvPr>
          <p:cNvSpPr txBox="1">
            <a:spLocks noChangeArrowheads="1"/>
          </p:cNvSpPr>
          <p:nvPr/>
        </p:nvSpPr>
        <p:spPr bwMode="auto">
          <a:xfrm>
            <a:off x="567100" y="-19052"/>
            <a:ext cx="4302125"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fontAlgn="auto" hangingPunct="1">
              <a:lnSpc>
                <a:spcPct val="100000"/>
              </a:lnSpc>
              <a:spcBef>
                <a:spcPct val="0"/>
              </a:spcBef>
              <a:spcAft>
                <a:spcPts val="0"/>
              </a:spcAft>
              <a:buFontTx/>
              <a:buNone/>
              <a:defRPr/>
            </a:pPr>
            <a:r>
              <a:rPr lang="zh-CN" altLang="en-US" sz="2600" b="1" dirty="0">
                <a:solidFill>
                  <a:schemeClr val="bg1"/>
                </a:solidFill>
                <a:latin typeface="幼圆" panose="02010509060101010101" pitchFamily="49" charset="-122"/>
                <a:ea typeface="幼圆" panose="02010509060101010101" pitchFamily="49" charset="-122"/>
              </a:rPr>
              <a:t>并发分析</a:t>
            </a:r>
          </a:p>
        </p:txBody>
      </p:sp>
      <p:grpSp>
        <p:nvGrpSpPr>
          <p:cNvPr id="5" name="组合 4">
            <a:extLst>
              <a:ext uri="{FF2B5EF4-FFF2-40B4-BE49-F238E27FC236}">
                <a16:creationId xmlns:a16="http://schemas.microsoft.com/office/drawing/2014/main" id="{4B38A5CB-7612-4C49-9C23-2897B05EA6B4}"/>
              </a:ext>
            </a:extLst>
          </p:cNvPr>
          <p:cNvGrpSpPr/>
          <p:nvPr/>
        </p:nvGrpSpPr>
        <p:grpSpPr>
          <a:xfrm>
            <a:off x="153126" y="154735"/>
            <a:ext cx="388036" cy="216739"/>
            <a:chOff x="59267" y="3420098"/>
            <a:chExt cx="6052682" cy="3380753"/>
          </a:xfrm>
        </p:grpSpPr>
        <p:sp>
          <p:nvSpPr>
            <p:cNvPr id="6" name="矩形 5">
              <a:extLst>
                <a:ext uri="{FF2B5EF4-FFF2-40B4-BE49-F238E27FC236}">
                  <a16:creationId xmlns:a16="http://schemas.microsoft.com/office/drawing/2014/main" id="{9C77778B-3CDB-4A5D-A82E-9A5A36B4080D}"/>
                </a:ext>
              </a:extLst>
            </p:cNvPr>
            <p:cNvSpPr/>
            <p:nvPr/>
          </p:nvSpPr>
          <p:spPr>
            <a:xfrm>
              <a:off x="59267" y="3420098"/>
              <a:ext cx="6052682" cy="3380753"/>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CCD95853-020D-4FD7-AD36-070F86EA8907}"/>
                </a:ext>
              </a:extLst>
            </p:cNvPr>
            <p:cNvSpPr/>
            <p:nvPr/>
          </p:nvSpPr>
          <p:spPr>
            <a:xfrm>
              <a:off x="664167" y="4092711"/>
              <a:ext cx="4782376" cy="2076738"/>
            </a:xfrm>
            <a:prstGeom prst="rect">
              <a:avLst/>
            </a:prstGeom>
            <a:no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文本框 7">
            <a:extLst>
              <a:ext uri="{FF2B5EF4-FFF2-40B4-BE49-F238E27FC236}">
                <a16:creationId xmlns:a16="http://schemas.microsoft.com/office/drawing/2014/main" id="{52BD7DF1-DCA8-4A67-9FAE-6AFBA30B2BC5}"/>
              </a:ext>
            </a:extLst>
          </p:cNvPr>
          <p:cNvSpPr txBox="1"/>
          <p:nvPr/>
        </p:nvSpPr>
        <p:spPr>
          <a:xfrm>
            <a:off x="815572" y="1554172"/>
            <a:ext cx="11007438" cy="962956"/>
          </a:xfrm>
          <a:prstGeom prst="rect">
            <a:avLst/>
          </a:prstGeom>
          <a:noFill/>
        </p:spPr>
        <p:txBody>
          <a:bodyPr wrap="square">
            <a:spAutoFit/>
          </a:bodyPr>
          <a:lstStyle/>
          <a:p>
            <a:pPr>
              <a:lnSpc>
                <a:spcPct val="150000"/>
              </a:lnSpc>
            </a:pPr>
            <a:r>
              <a:rPr lang="zh-CN" altLang="en-US" sz="2000" dirty="0"/>
              <a:t>在分析了锁定</a:t>
            </a:r>
            <a:r>
              <a:rPr lang="en-US" altLang="zh-CN" sz="2000" dirty="0"/>
              <a:t>/</a:t>
            </a:r>
            <a:r>
              <a:rPr lang="zh-CN" altLang="en-US" sz="2000" dirty="0"/>
              <a:t>解锁和中断启用</a:t>
            </a:r>
            <a:r>
              <a:rPr lang="en-US" altLang="zh-CN" sz="2000" dirty="0"/>
              <a:t>/</a:t>
            </a:r>
            <a:r>
              <a:rPr lang="zh-CN" altLang="en-US" sz="2000" dirty="0"/>
              <a:t>禁用函数以及并发可执行指令列表之后，</a:t>
            </a:r>
            <a:r>
              <a:rPr lang="en-US" altLang="zh-CN" sz="2000" dirty="0"/>
              <a:t>PASAN </a:t>
            </a:r>
            <a:r>
              <a:rPr lang="zh-CN" altLang="en-US" sz="2000" dirty="0"/>
              <a:t>识别出用于锁定指令的锁定对象，以及每个锁定对象的锁定范围</a:t>
            </a:r>
          </a:p>
        </p:txBody>
      </p:sp>
      <p:pic>
        <p:nvPicPr>
          <p:cNvPr id="9" name="图片 8">
            <a:extLst>
              <a:ext uri="{FF2B5EF4-FFF2-40B4-BE49-F238E27FC236}">
                <a16:creationId xmlns:a16="http://schemas.microsoft.com/office/drawing/2014/main" id="{9D8E5AA9-A5E1-4E3A-9697-BCCA9255695D}"/>
              </a:ext>
            </a:extLst>
          </p:cNvPr>
          <p:cNvPicPr>
            <a:picLocks noChangeAspect="1"/>
          </p:cNvPicPr>
          <p:nvPr/>
        </p:nvPicPr>
        <p:blipFill>
          <a:blip r:embed="rId4"/>
          <a:stretch>
            <a:fillRect/>
          </a:stretch>
        </p:blipFill>
        <p:spPr>
          <a:xfrm>
            <a:off x="815572" y="3170891"/>
            <a:ext cx="4243184" cy="3176291"/>
          </a:xfrm>
          <a:prstGeom prst="rect">
            <a:avLst/>
          </a:prstGeom>
        </p:spPr>
      </p:pic>
      <p:sp>
        <p:nvSpPr>
          <p:cNvPr id="10" name="文本框 9">
            <a:extLst>
              <a:ext uri="{FF2B5EF4-FFF2-40B4-BE49-F238E27FC236}">
                <a16:creationId xmlns:a16="http://schemas.microsoft.com/office/drawing/2014/main" id="{F943D4DF-4B63-4DD1-8437-49031E077E6B}"/>
              </a:ext>
            </a:extLst>
          </p:cNvPr>
          <p:cNvSpPr txBox="1"/>
          <p:nvPr/>
        </p:nvSpPr>
        <p:spPr>
          <a:xfrm>
            <a:off x="498503" y="676812"/>
            <a:ext cx="6192982" cy="461665"/>
          </a:xfrm>
          <a:prstGeom prst="rect">
            <a:avLst/>
          </a:prstGeom>
          <a:noFill/>
        </p:spPr>
        <p:txBody>
          <a:bodyPr wrap="square">
            <a:spAutoFit/>
          </a:bodyPr>
          <a:lstStyle/>
          <a:p>
            <a:r>
              <a:rPr lang="en-US" altLang="zh-CN" sz="2400" dirty="0"/>
              <a:t>3</a:t>
            </a:r>
            <a:r>
              <a:rPr lang="zh-CN" altLang="en-US" sz="2400" dirty="0"/>
              <a:t>、锁集分析</a:t>
            </a:r>
          </a:p>
        </p:txBody>
      </p:sp>
      <p:pic>
        <p:nvPicPr>
          <p:cNvPr id="11" name="图片 10">
            <a:extLst>
              <a:ext uri="{FF2B5EF4-FFF2-40B4-BE49-F238E27FC236}">
                <a16:creationId xmlns:a16="http://schemas.microsoft.com/office/drawing/2014/main" id="{D8F726FE-8AAC-41CB-930F-FBD748D1EC46}"/>
              </a:ext>
            </a:extLst>
          </p:cNvPr>
          <p:cNvPicPr>
            <a:picLocks noChangeAspect="1"/>
          </p:cNvPicPr>
          <p:nvPr/>
        </p:nvPicPr>
        <p:blipFill>
          <a:blip r:embed="rId5"/>
          <a:stretch>
            <a:fillRect/>
          </a:stretch>
        </p:blipFill>
        <p:spPr>
          <a:xfrm>
            <a:off x="5866441" y="3172836"/>
            <a:ext cx="5601482" cy="3172268"/>
          </a:xfrm>
          <a:prstGeom prst="rect">
            <a:avLst/>
          </a:prstGeom>
        </p:spPr>
      </p:pic>
    </p:spTree>
    <p:extLst>
      <p:ext uri="{BB962C8B-B14F-4D97-AF65-F5344CB8AC3E}">
        <p14:creationId xmlns:p14="http://schemas.microsoft.com/office/powerpoint/2010/main" val="394389536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3F15A963-B29C-4A31-996A-99DD11664EB5}"/>
              </a:ext>
            </a:extLst>
          </p:cNvPr>
          <p:cNvPicPr>
            <a:picLocks noChangeAspect="1"/>
          </p:cNvPicPr>
          <p:nvPr/>
        </p:nvPicPr>
        <p:blipFill rotWithShape="1">
          <a:blip r:embed="rId3"/>
          <a:srcRect b="1594"/>
          <a:stretch/>
        </p:blipFill>
        <p:spPr>
          <a:xfrm>
            <a:off x="0" y="-48686"/>
            <a:ext cx="12192000" cy="6858000"/>
          </a:xfrm>
          <a:prstGeom prst="rect">
            <a:avLst/>
          </a:prstGeom>
        </p:spPr>
      </p:pic>
      <p:sp>
        <p:nvSpPr>
          <p:cNvPr id="4" name="文本框 29">
            <a:extLst>
              <a:ext uri="{FF2B5EF4-FFF2-40B4-BE49-F238E27FC236}">
                <a16:creationId xmlns:a16="http://schemas.microsoft.com/office/drawing/2014/main" id="{571AFDE5-49AB-4677-95F8-886A5BE11441}"/>
              </a:ext>
            </a:extLst>
          </p:cNvPr>
          <p:cNvSpPr txBox="1">
            <a:spLocks noChangeArrowheads="1"/>
          </p:cNvSpPr>
          <p:nvPr/>
        </p:nvSpPr>
        <p:spPr bwMode="auto">
          <a:xfrm>
            <a:off x="567100" y="-19052"/>
            <a:ext cx="4302125"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fontAlgn="auto" hangingPunct="1">
              <a:lnSpc>
                <a:spcPct val="100000"/>
              </a:lnSpc>
              <a:spcBef>
                <a:spcPct val="0"/>
              </a:spcBef>
              <a:spcAft>
                <a:spcPts val="0"/>
              </a:spcAft>
              <a:buFontTx/>
              <a:buNone/>
              <a:defRPr/>
            </a:pPr>
            <a:r>
              <a:rPr lang="zh-CN" altLang="en-US" sz="2600" b="1" dirty="0">
                <a:solidFill>
                  <a:schemeClr val="bg1"/>
                </a:solidFill>
                <a:latin typeface="幼圆" panose="02010509060101010101" pitchFamily="49" charset="-122"/>
                <a:ea typeface="幼圆" panose="02010509060101010101" pitchFamily="49" charset="-122"/>
              </a:rPr>
              <a:t>并发分析</a:t>
            </a:r>
          </a:p>
        </p:txBody>
      </p:sp>
      <p:grpSp>
        <p:nvGrpSpPr>
          <p:cNvPr id="5" name="组合 4">
            <a:extLst>
              <a:ext uri="{FF2B5EF4-FFF2-40B4-BE49-F238E27FC236}">
                <a16:creationId xmlns:a16="http://schemas.microsoft.com/office/drawing/2014/main" id="{4B38A5CB-7612-4C49-9C23-2897B05EA6B4}"/>
              </a:ext>
            </a:extLst>
          </p:cNvPr>
          <p:cNvGrpSpPr/>
          <p:nvPr/>
        </p:nvGrpSpPr>
        <p:grpSpPr>
          <a:xfrm>
            <a:off x="153126" y="154735"/>
            <a:ext cx="388036" cy="216739"/>
            <a:chOff x="59267" y="3420098"/>
            <a:chExt cx="6052682" cy="3380753"/>
          </a:xfrm>
        </p:grpSpPr>
        <p:sp>
          <p:nvSpPr>
            <p:cNvPr id="6" name="矩形 5">
              <a:extLst>
                <a:ext uri="{FF2B5EF4-FFF2-40B4-BE49-F238E27FC236}">
                  <a16:creationId xmlns:a16="http://schemas.microsoft.com/office/drawing/2014/main" id="{9C77778B-3CDB-4A5D-A82E-9A5A36B4080D}"/>
                </a:ext>
              </a:extLst>
            </p:cNvPr>
            <p:cNvSpPr/>
            <p:nvPr/>
          </p:nvSpPr>
          <p:spPr>
            <a:xfrm>
              <a:off x="59267" y="3420098"/>
              <a:ext cx="6052682" cy="3380753"/>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CCD95853-020D-4FD7-AD36-070F86EA8907}"/>
                </a:ext>
              </a:extLst>
            </p:cNvPr>
            <p:cNvSpPr/>
            <p:nvPr/>
          </p:nvSpPr>
          <p:spPr>
            <a:xfrm>
              <a:off x="664167" y="4092711"/>
              <a:ext cx="4782376" cy="2076738"/>
            </a:xfrm>
            <a:prstGeom prst="rect">
              <a:avLst/>
            </a:prstGeom>
            <a:no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文本框 7">
            <a:extLst>
              <a:ext uri="{FF2B5EF4-FFF2-40B4-BE49-F238E27FC236}">
                <a16:creationId xmlns:a16="http://schemas.microsoft.com/office/drawing/2014/main" id="{52BD7DF1-DCA8-4A67-9FAE-6AFBA30B2BC5}"/>
              </a:ext>
            </a:extLst>
          </p:cNvPr>
          <p:cNvSpPr txBox="1"/>
          <p:nvPr/>
        </p:nvSpPr>
        <p:spPr>
          <a:xfrm>
            <a:off x="815572" y="1554172"/>
            <a:ext cx="11007438" cy="962956"/>
          </a:xfrm>
          <a:prstGeom prst="rect">
            <a:avLst/>
          </a:prstGeom>
          <a:noFill/>
        </p:spPr>
        <p:txBody>
          <a:bodyPr wrap="square">
            <a:spAutoFit/>
          </a:bodyPr>
          <a:lstStyle/>
          <a:p>
            <a:pPr>
              <a:lnSpc>
                <a:spcPct val="150000"/>
              </a:lnSpc>
            </a:pPr>
            <a:r>
              <a:rPr lang="zh-CN" altLang="en-US" sz="2000" dirty="0"/>
              <a:t>在分析了锁定</a:t>
            </a:r>
            <a:r>
              <a:rPr lang="en-US" altLang="zh-CN" sz="2000" dirty="0"/>
              <a:t>/</a:t>
            </a:r>
            <a:r>
              <a:rPr lang="zh-CN" altLang="en-US" sz="2000" dirty="0"/>
              <a:t>解锁和中断启用</a:t>
            </a:r>
            <a:r>
              <a:rPr lang="en-US" altLang="zh-CN" sz="2000" dirty="0"/>
              <a:t>/</a:t>
            </a:r>
            <a:r>
              <a:rPr lang="zh-CN" altLang="en-US" sz="2000" dirty="0"/>
              <a:t>禁用函数以及并发可执行指令列表之后，</a:t>
            </a:r>
            <a:r>
              <a:rPr lang="en-US" altLang="zh-CN" sz="2000" dirty="0"/>
              <a:t>PASAN </a:t>
            </a:r>
            <a:r>
              <a:rPr lang="zh-CN" altLang="en-US" sz="2000" dirty="0"/>
              <a:t>识别出用于锁定指令的锁定对象，以及每个锁定对象的锁定范围</a:t>
            </a:r>
          </a:p>
        </p:txBody>
      </p:sp>
      <p:sp>
        <p:nvSpPr>
          <p:cNvPr id="10" name="文本框 9">
            <a:extLst>
              <a:ext uri="{FF2B5EF4-FFF2-40B4-BE49-F238E27FC236}">
                <a16:creationId xmlns:a16="http://schemas.microsoft.com/office/drawing/2014/main" id="{F943D4DF-4B63-4DD1-8437-49031E077E6B}"/>
              </a:ext>
            </a:extLst>
          </p:cNvPr>
          <p:cNvSpPr txBox="1"/>
          <p:nvPr/>
        </p:nvSpPr>
        <p:spPr>
          <a:xfrm>
            <a:off x="498503" y="676812"/>
            <a:ext cx="6192982" cy="461665"/>
          </a:xfrm>
          <a:prstGeom prst="rect">
            <a:avLst/>
          </a:prstGeom>
          <a:noFill/>
        </p:spPr>
        <p:txBody>
          <a:bodyPr wrap="square">
            <a:spAutoFit/>
          </a:bodyPr>
          <a:lstStyle/>
          <a:p>
            <a:r>
              <a:rPr lang="en-US" altLang="zh-CN" sz="2400" dirty="0"/>
              <a:t>3</a:t>
            </a:r>
            <a:r>
              <a:rPr lang="zh-CN" altLang="en-US" sz="2400" dirty="0"/>
              <a:t>、锁集分析</a:t>
            </a:r>
          </a:p>
        </p:txBody>
      </p:sp>
      <p:sp>
        <p:nvSpPr>
          <p:cNvPr id="12" name="文本框 11">
            <a:extLst>
              <a:ext uri="{FF2B5EF4-FFF2-40B4-BE49-F238E27FC236}">
                <a16:creationId xmlns:a16="http://schemas.microsoft.com/office/drawing/2014/main" id="{80678CF7-EA05-4542-960E-8384E46F1F4F}"/>
              </a:ext>
            </a:extLst>
          </p:cNvPr>
          <p:cNvSpPr txBox="1"/>
          <p:nvPr/>
        </p:nvSpPr>
        <p:spPr>
          <a:xfrm>
            <a:off x="815571" y="3004399"/>
            <a:ext cx="11154756" cy="400110"/>
          </a:xfrm>
          <a:prstGeom prst="rect">
            <a:avLst/>
          </a:prstGeom>
          <a:noFill/>
        </p:spPr>
        <p:txBody>
          <a:bodyPr wrap="square">
            <a:spAutoFit/>
          </a:bodyPr>
          <a:lstStyle/>
          <a:p>
            <a:r>
              <a:rPr lang="zh-CN" altLang="en-US" sz="2000" dirty="0"/>
              <a:t>除了检测典型的锁定对象外，</a:t>
            </a:r>
            <a:r>
              <a:rPr lang="en-US" altLang="zh-CN" sz="2000" dirty="0"/>
              <a:t>PASAN</a:t>
            </a:r>
            <a:r>
              <a:rPr lang="zh-CN" altLang="en-US" sz="2000" dirty="0"/>
              <a:t>还考虑了中断的启用和禁用，分别将它们视为锁定和解锁函数</a:t>
            </a:r>
          </a:p>
        </p:txBody>
      </p:sp>
      <p:sp>
        <p:nvSpPr>
          <p:cNvPr id="14" name="文本框 13">
            <a:extLst>
              <a:ext uri="{FF2B5EF4-FFF2-40B4-BE49-F238E27FC236}">
                <a16:creationId xmlns:a16="http://schemas.microsoft.com/office/drawing/2014/main" id="{8CEE373B-C00F-4D1A-9FBF-B3C424E6E8E3}"/>
              </a:ext>
            </a:extLst>
          </p:cNvPr>
          <p:cNvSpPr txBox="1"/>
          <p:nvPr/>
        </p:nvSpPr>
        <p:spPr>
          <a:xfrm>
            <a:off x="815570" y="4034864"/>
            <a:ext cx="10877665" cy="400110"/>
          </a:xfrm>
          <a:prstGeom prst="rect">
            <a:avLst/>
          </a:prstGeom>
          <a:noFill/>
        </p:spPr>
        <p:txBody>
          <a:bodyPr wrap="square">
            <a:spAutoFit/>
          </a:bodyPr>
          <a:lstStyle/>
          <a:p>
            <a:r>
              <a:rPr lang="zh-CN" altLang="en-US" sz="2000" dirty="0"/>
              <a:t>还识别递归函数调用，并避免在循环中分析重复函数</a:t>
            </a:r>
          </a:p>
        </p:txBody>
      </p:sp>
    </p:spTree>
    <p:extLst>
      <p:ext uri="{BB962C8B-B14F-4D97-AF65-F5344CB8AC3E}">
        <p14:creationId xmlns:p14="http://schemas.microsoft.com/office/powerpoint/2010/main" val="99619872"/>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2"/>
          <a:srcRect b="1594"/>
          <a:stretch/>
        </p:blipFill>
        <p:spPr>
          <a:xfrm>
            <a:off x="0" y="1"/>
            <a:ext cx="12192000" cy="6858000"/>
          </a:xfrm>
          <a:prstGeom prst="rect">
            <a:avLst/>
          </a:prstGeom>
        </p:spPr>
      </p:pic>
      <p:sp>
        <p:nvSpPr>
          <p:cNvPr id="23" name="文本框 36"/>
          <p:cNvSpPr txBox="1">
            <a:spLocks noChangeArrowheads="1"/>
          </p:cNvSpPr>
          <p:nvPr/>
        </p:nvSpPr>
        <p:spPr bwMode="auto">
          <a:xfrm>
            <a:off x="200034" y="129531"/>
            <a:ext cx="388196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3200" dirty="0">
                <a:solidFill>
                  <a:schemeClr val="bg1"/>
                </a:solidFill>
                <a:latin typeface="幼圆" panose="02010509060101010101" pitchFamily="49" charset="-122"/>
                <a:ea typeface="幼圆" panose="02010509060101010101" pitchFamily="49" charset="-122"/>
              </a:rPr>
              <a:t>CONTENTS</a:t>
            </a:r>
            <a:endParaRPr lang="zh-CN" altLang="en-US" sz="3200" dirty="0">
              <a:solidFill>
                <a:schemeClr val="bg1"/>
              </a:solidFill>
              <a:latin typeface="幼圆" panose="02010509060101010101" pitchFamily="49" charset="-122"/>
              <a:ea typeface="幼圆" panose="02010509060101010101" pitchFamily="49" charset="-122"/>
            </a:endParaRPr>
          </a:p>
        </p:txBody>
      </p:sp>
      <p:grpSp>
        <p:nvGrpSpPr>
          <p:cNvPr id="24" name="组合 8"/>
          <p:cNvGrpSpPr>
            <a:grpSpLocks/>
          </p:cNvGrpSpPr>
          <p:nvPr/>
        </p:nvGrpSpPr>
        <p:grpSpPr bwMode="auto">
          <a:xfrm>
            <a:off x="2675122" y="2205450"/>
            <a:ext cx="7188968" cy="2668116"/>
            <a:chOff x="3842196" y="2465736"/>
            <a:chExt cx="7187752" cy="2668858"/>
          </a:xfrm>
        </p:grpSpPr>
        <p:grpSp>
          <p:nvGrpSpPr>
            <p:cNvPr id="25" name="组合 9"/>
            <p:cNvGrpSpPr>
              <a:grpSpLocks/>
            </p:cNvGrpSpPr>
            <p:nvPr/>
          </p:nvGrpSpPr>
          <p:grpSpPr bwMode="auto">
            <a:xfrm>
              <a:off x="3860398" y="2465736"/>
              <a:ext cx="3344306" cy="607139"/>
              <a:chOff x="3860398" y="2465736"/>
              <a:chExt cx="3344306" cy="607139"/>
            </a:xfrm>
          </p:grpSpPr>
          <p:sp>
            <p:nvSpPr>
              <p:cNvPr id="52" name="文本框 72"/>
              <p:cNvSpPr txBox="1">
                <a:spLocks noChangeArrowheads="1"/>
              </p:cNvSpPr>
              <p:nvPr/>
            </p:nvSpPr>
            <p:spPr bwMode="auto">
              <a:xfrm>
                <a:off x="4340346" y="2476837"/>
                <a:ext cx="2864358" cy="584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en-US" altLang="zh-CN" sz="3200" b="1" dirty="0">
                    <a:solidFill>
                      <a:schemeClr val="bg1"/>
                    </a:solidFill>
                    <a:latin typeface="幼圆" panose="02010509060101010101" pitchFamily="49" charset="-122"/>
                    <a:ea typeface="幼圆" panose="02010509060101010101" pitchFamily="49" charset="-122"/>
                  </a:rPr>
                  <a:t> Author Team</a:t>
                </a:r>
                <a:endParaRPr lang="zh-CN" altLang="en-US" sz="3200" b="1" dirty="0">
                  <a:solidFill>
                    <a:schemeClr val="bg1"/>
                  </a:solidFill>
                  <a:latin typeface="幼圆" panose="02010509060101010101" pitchFamily="49" charset="-122"/>
                  <a:ea typeface="幼圆" panose="02010509060101010101" pitchFamily="49" charset="-122"/>
                </a:endParaRPr>
              </a:p>
            </p:txBody>
          </p:sp>
          <p:sp>
            <p:nvSpPr>
              <p:cNvPr id="51" name="矩形 71"/>
              <p:cNvSpPr>
                <a:spLocks noChangeArrowheads="1"/>
              </p:cNvSpPr>
              <p:nvPr/>
            </p:nvSpPr>
            <p:spPr bwMode="auto">
              <a:xfrm>
                <a:off x="3860398" y="2465736"/>
                <a:ext cx="815140" cy="607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en-US" altLang="zh-CN" sz="3200" b="1" dirty="0">
                    <a:solidFill>
                      <a:schemeClr val="bg1"/>
                    </a:solidFill>
                    <a:latin typeface="幼圆" panose="02010509060101010101" pitchFamily="49" charset="-122"/>
                    <a:ea typeface="幼圆" panose="02010509060101010101" pitchFamily="49" charset="-122"/>
                  </a:rPr>
                  <a:t>01</a:t>
                </a:r>
                <a:r>
                  <a:rPr lang="zh-CN" altLang="en-US" sz="3200" dirty="0">
                    <a:solidFill>
                      <a:schemeClr val="bg1"/>
                    </a:solidFill>
                    <a:latin typeface="幼圆" panose="02010509060101010101" pitchFamily="49" charset="-122"/>
                    <a:ea typeface="幼圆" panose="02010509060101010101" pitchFamily="49" charset="-122"/>
                  </a:rPr>
                  <a:t> </a:t>
                </a:r>
              </a:p>
            </p:txBody>
          </p:sp>
        </p:grpSp>
        <p:grpSp>
          <p:nvGrpSpPr>
            <p:cNvPr id="26" name="组合 10"/>
            <p:cNvGrpSpPr>
              <a:grpSpLocks/>
            </p:cNvGrpSpPr>
            <p:nvPr/>
          </p:nvGrpSpPr>
          <p:grpSpPr bwMode="auto">
            <a:xfrm>
              <a:off x="3848415" y="2998476"/>
              <a:ext cx="7181533" cy="588224"/>
              <a:chOff x="3848415" y="2427426"/>
              <a:chExt cx="7181533" cy="588224"/>
            </a:xfrm>
          </p:grpSpPr>
          <p:sp>
            <p:nvSpPr>
              <p:cNvPr id="45" name="文本框 65"/>
              <p:cNvSpPr txBox="1">
                <a:spLocks noChangeArrowheads="1"/>
              </p:cNvSpPr>
              <p:nvPr/>
            </p:nvSpPr>
            <p:spPr bwMode="auto">
              <a:xfrm>
                <a:off x="4327226" y="2430712"/>
                <a:ext cx="6702722" cy="584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en-US" altLang="zh-CN" sz="3200" b="1" dirty="0">
                    <a:solidFill>
                      <a:schemeClr val="bg1"/>
                    </a:solidFill>
                    <a:latin typeface="幼圆" panose="02010509060101010101" pitchFamily="49" charset="-122"/>
                    <a:ea typeface="幼圆" panose="02010509060101010101" pitchFamily="49" charset="-122"/>
                  </a:rPr>
                  <a:t> Introduction &amp; Contribution</a:t>
                </a:r>
                <a:endParaRPr lang="zh-CN" altLang="en-US" sz="3200" b="1" dirty="0">
                  <a:solidFill>
                    <a:schemeClr val="bg1"/>
                  </a:solidFill>
                  <a:latin typeface="幼圆" panose="02010509060101010101" pitchFamily="49" charset="-122"/>
                  <a:ea typeface="幼圆" panose="02010509060101010101" pitchFamily="49" charset="-122"/>
                </a:endParaRPr>
              </a:p>
            </p:txBody>
          </p:sp>
          <p:sp>
            <p:nvSpPr>
              <p:cNvPr id="44" name="矩形 64"/>
              <p:cNvSpPr>
                <a:spLocks noChangeArrowheads="1"/>
              </p:cNvSpPr>
              <p:nvPr/>
            </p:nvSpPr>
            <p:spPr bwMode="auto">
              <a:xfrm>
                <a:off x="3848415" y="2427426"/>
                <a:ext cx="598140" cy="584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en-US" altLang="zh-CN" sz="3200" b="1" dirty="0">
                    <a:solidFill>
                      <a:schemeClr val="bg1"/>
                    </a:solidFill>
                    <a:latin typeface="幼圆" panose="02010509060101010101" pitchFamily="49" charset="-122"/>
                    <a:ea typeface="幼圆" panose="02010509060101010101" pitchFamily="49" charset="-122"/>
                  </a:rPr>
                  <a:t>02</a:t>
                </a:r>
                <a:endParaRPr lang="zh-CN" altLang="en-US" sz="3200" dirty="0">
                  <a:solidFill>
                    <a:schemeClr val="bg1"/>
                  </a:solidFill>
                  <a:latin typeface="幼圆" panose="02010509060101010101" pitchFamily="49" charset="-122"/>
                  <a:ea typeface="幼圆" panose="02010509060101010101" pitchFamily="49" charset="-122"/>
                </a:endParaRPr>
              </a:p>
            </p:txBody>
          </p:sp>
        </p:grpSp>
        <p:grpSp>
          <p:nvGrpSpPr>
            <p:cNvPr id="27" name="组合 33"/>
            <p:cNvGrpSpPr>
              <a:grpSpLocks/>
            </p:cNvGrpSpPr>
            <p:nvPr/>
          </p:nvGrpSpPr>
          <p:grpSpPr bwMode="auto">
            <a:xfrm>
              <a:off x="3842196" y="3564497"/>
              <a:ext cx="6513494" cy="1570097"/>
              <a:chOff x="3842196" y="2409907"/>
              <a:chExt cx="6513494" cy="1570097"/>
            </a:xfrm>
          </p:grpSpPr>
          <p:sp>
            <p:nvSpPr>
              <p:cNvPr id="38" name="文本框 58"/>
              <p:cNvSpPr txBox="1">
                <a:spLocks noChangeArrowheads="1"/>
              </p:cNvSpPr>
              <p:nvPr/>
            </p:nvSpPr>
            <p:spPr bwMode="auto">
              <a:xfrm>
                <a:off x="4389667" y="2409907"/>
                <a:ext cx="5966023" cy="15700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None/>
                </a:pPr>
                <a:r>
                  <a:rPr lang="en-US" altLang="zh-CN" sz="3200" b="1" dirty="0">
                    <a:solidFill>
                      <a:schemeClr val="bg1"/>
                    </a:solidFill>
                    <a:latin typeface="幼圆" panose="02010509060101010101" pitchFamily="49" charset="-122"/>
                    <a:ea typeface="幼圆" panose="02010509060101010101" pitchFamily="49" charset="-122"/>
                  </a:rPr>
                  <a:t> Motivation &amp; </a:t>
                </a:r>
                <a:r>
                  <a:rPr kumimoji="0" lang="en-US" altLang="zh-CN" sz="3200" b="1" i="0" u="none" strike="noStrike" kern="1200" cap="none" spc="0" normalizeH="0" baseline="0" noProof="0" dirty="0">
                    <a:ln>
                      <a:noFill/>
                    </a:ln>
                    <a:solidFill>
                      <a:prstClr val="white"/>
                    </a:solidFill>
                    <a:effectLst/>
                    <a:uLnTx/>
                    <a:uFillTx/>
                    <a:latin typeface="幼圆" panose="02010509060101010101" pitchFamily="49" charset="-122"/>
                    <a:ea typeface="幼圆" panose="02010509060101010101" pitchFamily="49" charset="-122"/>
                    <a:cs typeface="+mn-cs"/>
                  </a:rPr>
                  <a:t>Challenge</a:t>
                </a:r>
                <a:endParaRPr lang="zh-CN" altLang="en-US" sz="2000" dirty="0"/>
              </a:p>
              <a:p>
                <a:pPr eaLnBrk="1" hangingPunct="1">
                  <a:lnSpc>
                    <a:spcPct val="100000"/>
                  </a:lnSpc>
                  <a:spcBef>
                    <a:spcPct val="0"/>
                  </a:spcBef>
                  <a:buFontTx/>
                  <a:buNone/>
                </a:pPr>
                <a:endParaRPr lang="en-US" altLang="zh-CN" sz="3200" b="1" dirty="0">
                  <a:solidFill>
                    <a:schemeClr val="bg1"/>
                  </a:solidFill>
                  <a:latin typeface="幼圆" panose="02010509060101010101" pitchFamily="49" charset="-122"/>
                  <a:ea typeface="幼圆" panose="02010509060101010101" pitchFamily="49" charset="-122"/>
                </a:endParaRPr>
              </a:p>
              <a:p>
                <a:pPr eaLnBrk="1" hangingPunct="1">
                  <a:lnSpc>
                    <a:spcPct val="100000"/>
                  </a:lnSpc>
                  <a:spcBef>
                    <a:spcPct val="0"/>
                  </a:spcBef>
                  <a:buFontTx/>
                  <a:buNone/>
                </a:pPr>
                <a:endParaRPr lang="zh-CN" altLang="en-US" sz="3200" b="1" dirty="0">
                  <a:solidFill>
                    <a:schemeClr val="bg1"/>
                  </a:solidFill>
                  <a:latin typeface="幼圆" panose="02010509060101010101" pitchFamily="49" charset="-122"/>
                  <a:ea typeface="幼圆" panose="02010509060101010101" pitchFamily="49" charset="-122"/>
                </a:endParaRPr>
              </a:p>
            </p:txBody>
          </p:sp>
          <p:sp>
            <p:nvSpPr>
              <p:cNvPr id="37" name="矩形 57"/>
              <p:cNvSpPr>
                <a:spLocks noChangeArrowheads="1"/>
              </p:cNvSpPr>
              <p:nvPr/>
            </p:nvSpPr>
            <p:spPr bwMode="auto">
              <a:xfrm>
                <a:off x="3842196" y="2426744"/>
                <a:ext cx="603645" cy="1077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en-US" altLang="zh-CN" sz="3200" b="1" dirty="0">
                    <a:solidFill>
                      <a:schemeClr val="bg1"/>
                    </a:solidFill>
                    <a:latin typeface="幼圆" panose="02010509060101010101" pitchFamily="49" charset="-122"/>
                    <a:ea typeface="幼圆" panose="02010509060101010101" pitchFamily="49" charset="-122"/>
                  </a:rPr>
                  <a:t>03</a:t>
                </a:r>
              </a:p>
              <a:p>
                <a:pPr eaLnBrk="1" hangingPunct="1">
                  <a:lnSpc>
                    <a:spcPct val="100000"/>
                  </a:lnSpc>
                  <a:spcBef>
                    <a:spcPct val="0"/>
                  </a:spcBef>
                  <a:buFontTx/>
                  <a:buNone/>
                </a:pPr>
                <a:endParaRPr lang="zh-CN" altLang="en-US" sz="3200" dirty="0">
                  <a:solidFill>
                    <a:schemeClr val="bg1"/>
                  </a:solidFill>
                  <a:latin typeface="幼圆" panose="02010509060101010101" pitchFamily="49" charset="-122"/>
                  <a:ea typeface="幼圆" panose="02010509060101010101" pitchFamily="49" charset="-122"/>
                </a:endParaRPr>
              </a:p>
            </p:txBody>
          </p:sp>
        </p:grpSp>
        <p:grpSp>
          <p:nvGrpSpPr>
            <p:cNvPr id="28" name="组合 34"/>
            <p:cNvGrpSpPr>
              <a:grpSpLocks/>
            </p:cNvGrpSpPr>
            <p:nvPr/>
          </p:nvGrpSpPr>
          <p:grpSpPr bwMode="auto">
            <a:xfrm>
              <a:off x="3847701" y="4149435"/>
              <a:ext cx="3392407" cy="590877"/>
              <a:chOff x="3847701" y="2425975"/>
              <a:chExt cx="3392407" cy="590877"/>
            </a:xfrm>
          </p:grpSpPr>
          <p:sp>
            <p:nvSpPr>
              <p:cNvPr id="31" name="文本框 51"/>
              <p:cNvSpPr txBox="1">
                <a:spLocks noChangeArrowheads="1"/>
              </p:cNvSpPr>
              <p:nvPr/>
            </p:nvSpPr>
            <p:spPr bwMode="auto">
              <a:xfrm>
                <a:off x="4375749" y="2431913"/>
                <a:ext cx="2864359" cy="5849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en-US" altLang="zh-CN" sz="3200" b="1" dirty="0">
                    <a:solidFill>
                      <a:schemeClr val="bg1"/>
                    </a:solidFill>
                    <a:latin typeface="幼圆" panose="02010509060101010101" pitchFamily="49" charset="-122"/>
                    <a:ea typeface="幼圆" panose="02010509060101010101" pitchFamily="49" charset="-122"/>
                  </a:rPr>
                  <a:t> Design</a:t>
                </a:r>
                <a:endParaRPr lang="zh-CN" altLang="en-US" sz="3200" b="1" dirty="0">
                  <a:solidFill>
                    <a:schemeClr val="bg1"/>
                  </a:solidFill>
                  <a:latin typeface="幼圆" panose="02010509060101010101" pitchFamily="49" charset="-122"/>
                  <a:ea typeface="幼圆" panose="02010509060101010101" pitchFamily="49" charset="-122"/>
                </a:endParaRPr>
              </a:p>
            </p:txBody>
          </p:sp>
          <p:sp>
            <p:nvSpPr>
              <p:cNvPr id="30" name="矩形 50"/>
              <p:cNvSpPr>
                <a:spLocks noChangeArrowheads="1"/>
              </p:cNvSpPr>
              <p:nvPr/>
            </p:nvSpPr>
            <p:spPr bwMode="auto">
              <a:xfrm>
                <a:off x="3847701" y="2425975"/>
                <a:ext cx="184700" cy="584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3200" dirty="0">
                  <a:solidFill>
                    <a:schemeClr val="bg1"/>
                  </a:solidFill>
                  <a:latin typeface="幼圆" panose="02010509060101010101" pitchFamily="49" charset="-122"/>
                  <a:ea typeface="幼圆" panose="02010509060101010101" pitchFamily="49" charset="-122"/>
                </a:endParaRPr>
              </a:p>
            </p:txBody>
          </p:sp>
        </p:grpSp>
      </p:grpSp>
      <p:sp>
        <p:nvSpPr>
          <p:cNvPr id="12" name="矩形 11"/>
          <p:cNvSpPr/>
          <p:nvPr/>
        </p:nvSpPr>
        <p:spPr>
          <a:xfrm>
            <a:off x="59267" y="57151"/>
            <a:ext cx="12073465" cy="6743700"/>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91" name="矩形 90"/>
          <p:cNvSpPr/>
          <p:nvPr/>
        </p:nvSpPr>
        <p:spPr>
          <a:xfrm>
            <a:off x="126997" y="132816"/>
            <a:ext cx="11921069" cy="6592369"/>
          </a:xfrm>
          <a:prstGeom prst="rect">
            <a:avLst/>
          </a:prstGeom>
          <a:no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40" name="文本框 39">
            <a:extLst>
              <a:ext uri="{FF2B5EF4-FFF2-40B4-BE49-F238E27FC236}">
                <a16:creationId xmlns:a16="http://schemas.microsoft.com/office/drawing/2014/main" id="{BDE3C0B2-2DE5-4A64-84B3-51A7079AD2D4}"/>
              </a:ext>
            </a:extLst>
          </p:cNvPr>
          <p:cNvSpPr txBox="1"/>
          <p:nvPr/>
        </p:nvSpPr>
        <p:spPr>
          <a:xfrm>
            <a:off x="2693327" y="4465101"/>
            <a:ext cx="6282612" cy="584775"/>
          </a:xfrm>
          <a:prstGeom prst="rect">
            <a:avLst/>
          </a:prstGeom>
          <a:noFill/>
        </p:spPr>
        <p:txBody>
          <a:bodyPr wrap="square">
            <a:spAutoFit/>
          </a:bodyPr>
          <a:lstStyle/>
          <a:p>
            <a:pPr eaLnBrk="1" hangingPunct="1">
              <a:lnSpc>
                <a:spcPct val="100000"/>
              </a:lnSpc>
              <a:spcBef>
                <a:spcPct val="0"/>
              </a:spcBef>
              <a:buFontTx/>
              <a:buNone/>
            </a:pPr>
            <a:r>
              <a:rPr lang="en-US" altLang="zh-CN" sz="3200" b="1" dirty="0">
                <a:solidFill>
                  <a:schemeClr val="bg1"/>
                </a:solidFill>
                <a:latin typeface="幼圆" panose="02010509060101010101" pitchFamily="49" charset="-122"/>
                <a:ea typeface="幼圆" panose="02010509060101010101" pitchFamily="49" charset="-122"/>
              </a:rPr>
              <a:t>05</a:t>
            </a:r>
            <a:endParaRPr lang="zh-CN" altLang="en-US" sz="3200" dirty="0">
              <a:solidFill>
                <a:schemeClr val="bg1"/>
              </a:solidFill>
              <a:latin typeface="幼圆" panose="02010509060101010101" pitchFamily="49" charset="-122"/>
              <a:ea typeface="幼圆" panose="02010509060101010101" pitchFamily="49" charset="-122"/>
            </a:endParaRPr>
          </a:p>
        </p:txBody>
      </p:sp>
      <p:sp>
        <p:nvSpPr>
          <p:cNvPr id="41" name="文本框 51">
            <a:extLst>
              <a:ext uri="{FF2B5EF4-FFF2-40B4-BE49-F238E27FC236}">
                <a16:creationId xmlns:a16="http://schemas.microsoft.com/office/drawing/2014/main" id="{9D3963CA-9D6A-448E-ACB8-F7ACFE714F6A}"/>
              </a:ext>
            </a:extLst>
          </p:cNvPr>
          <p:cNvSpPr txBox="1">
            <a:spLocks noChangeArrowheads="1"/>
          </p:cNvSpPr>
          <p:nvPr/>
        </p:nvSpPr>
        <p:spPr bwMode="auto">
          <a:xfrm>
            <a:off x="3160234" y="4469213"/>
            <a:ext cx="286484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en-US" altLang="zh-CN" sz="3200" b="1" dirty="0">
                <a:solidFill>
                  <a:schemeClr val="bg1"/>
                </a:solidFill>
                <a:latin typeface="幼圆" panose="02010509060101010101" pitchFamily="49" charset="-122"/>
                <a:ea typeface="幼圆" panose="02010509060101010101" pitchFamily="49" charset="-122"/>
              </a:rPr>
              <a:t> Evaluation</a:t>
            </a:r>
            <a:endParaRPr lang="zh-CN" altLang="en-US" sz="3200" b="1" dirty="0">
              <a:solidFill>
                <a:schemeClr val="bg1"/>
              </a:solidFill>
              <a:latin typeface="幼圆" panose="02010509060101010101" pitchFamily="49" charset="-122"/>
              <a:ea typeface="幼圆" panose="02010509060101010101" pitchFamily="49" charset="-122"/>
            </a:endParaRPr>
          </a:p>
        </p:txBody>
      </p:sp>
      <p:sp>
        <p:nvSpPr>
          <p:cNvPr id="47" name="文本框 46">
            <a:extLst>
              <a:ext uri="{FF2B5EF4-FFF2-40B4-BE49-F238E27FC236}">
                <a16:creationId xmlns:a16="http://schemas.microsoft.com/office/drawing/2014/main" id="{879DADCD-5C9F-4BD7-BA87-3839E5EEB425}"/>
              </a:ext>
            </a:extLst>
          </p:cNvPr>
          <p:cNvSpPr txBox="1"/>
          <p:nvPr/>
        </p:nvSpPr>
        <p:spPr>
          <a:xfrm>
            <a:off x="2693327" y="3867191"/>
            <a:ext cx="6175022" cy="584775"/>
          </a:xfrm>
          <a:prstGeom prst="rect">
            <a:avLst/>
          </a:prstGeom>
          <a:noFill/>
        </p:spPr>
        <p:txBody>
          <a:bodyPr wrap="square">
            <a:sp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zh-CN" sz="3200" b="1" i="0" u="none" strike="noStrike" kern="1200" cap="none" spc="0" normalizeH="0" baseline="0" noProof="0" dirty="0">
                <a:ln>
                  <a:noFill/>
                </a:ln>
                <a:solidFill>
                  <a:prstClr val="white"/>
                </a:solidFill>
                <a:effectLst/>
                <a:uLnTx/>
                <a:uFillTx/>
                <a:latin typeface="幼圆" panose="02010509060101010101" pitchFamily="49" charset="-122"/>
                <a:ea typeface="幼圆" panose="02010509060101010101" pitchFamily="49" charset="-122"/>
                <a:cs typeface="+mn-cs"/>
              </a:rPr>
              <a:t>04</a:t>
            </a:r>
            <a:endParaRPr kumimoji="0" lang="zh-CN" altLang="en-US" sz="3200" b="0" i="0" u="none" strike="noStrike" kern="1200" cap="none" spc="0" normalizeH="0" baseline="0" noProof="0" dirty="0">
              <a:ln>
                <a:noFill/>
              </a:ln>
              <a:solidFill>
                <a:prstClr val="white"/>
              </a:solidFill>
              <a:effectLst/>
              <a:uLnTx/>
              <a:uFillTx/>
              <a:latin typeface="幼圆" panose="02010509060101010101" pitchFamily="49" charset="-122"/>
              <a:ea typeface="幼圆" panose="02010509060101010101" pitchFamily="49" charset="-122"/>
              <a:cs typeface="+mn-cs"/>
            </a:endParaRPr>
          </a:p>
        </p:txBody>
      </p:sp>
      <p:sp>
        <p:nvSpPr>
          <p:cNvPr id="22" name="文本框 21">
            <a:extLst>
              <a:ext uri="{FF2B5EF4-FFF2-40B4-BE49-F238E27FC236}">
                <a16:creationId xmlns:a16="http://schemas.microsoft.com/office/drawing/2014/main" id="{DEEE0D1D-4695-498B-97DB-1D814E26B259}"/>
              </a:ext>
            </a:extLst>
          </p:cNvPr>
          <p:cNvSpPr txBox="1"/>
          <p:nvPr/>
        </p:nvSpPr>
        <p:spPr>
          <a:xfrm>
            <a:off x="2693327" y="4963820"/>
            <a:ext cx="6282612" cy="584775"/>
          </a:xfrm>
          <a:prstGeom prst="rect">
            <a:avLst/>
          </a:prstGeom>
          <a:noFill/>
        </p:spPr>
        <p:txBody>
          <a:bodyPr wrap="square">
            <a:spAutoFit/>
          </a:bodyPr>
          <a:lstStyle/>
          <a:p>
            <a:pPr eaLnBrk="1" hangingPunct="1">
              <a:lnSpc>
                <a:spcPct val="100000"/>
              </a:lnSpc>
              <a:spcBef>
                <a:spcPct val="0"/>
              </a:spcBef>
              <a:buFontTx/>
              <a:buNone/>
            </a:pPr>
            <a:r>
              <a:rPr lang="en-US" altLang="zh-CN" sz="3200" b="1" dirty="0">
                <a:solidFill>
                  <a:schemeClr val="bg1"/>
                </a:solidFill>
                <a:latin typeface="幼圆" panose="02010509060101010101" pitchFamily="49" charset="-122"/>
                <a:ea typeface="幼圆" panose="02010509060101010101" pitchFamily="49" charset="-122"/>
              </a:rPr>
              <a:t>06</a:t>
            </a:r>
            <a:endParaRPr lang="zh-CN" altLang="en-US" sz="3200" dirty="0">
              <a:solidFill>
                <a:schemeClr val="bg1"/>
              </a:solidFill>
              <a:latin typeface="幼圆" panose="02010509060101010101" pitchFamily="49" charset="-122"/>
              <a:ea typeface="幼圆" panose="02010509060101010101" pitchFamily="49" charset="-122"/>
            </a:endParaRPr>
          </a:p>
        </p:txBody>
      </p:sp>
      <p:sp>
        <p:nvSpPr>
          <p:cNvPr id="29" name="文本框 51">
            <a:extLst>
              <a:ext uri="{FF2B5EF4-FFF2-40B4-BE49-F238E27FC236}">
                <a16:creationId xmlns:a16="http://schemas.microsoft.com/office/drawing/2014/main" id="{67B5DDF4-5768-4AED-A590-063E5396573D}"/>
              </a:ext>
            </a:extLst>
          </p:cNvPr>
          <p:cNvSpPr txBox="1">
            <a:spLocks noChangeArrowheads="1"/>
          </p:cNvSpPr>
          <p:nvPr/>
        </p:nvSpPr>
        <p:spPr bwMode="auto">
          <a:xfrm>
            <a:off x="3184499" y="4961207"/>
            <a:ext cx="5332179"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en-US" altLang="zh-CN" sz="3200" b="1" dirty="0">
                <a:solidFill>
                  <a:schemeClr val="bg1"/>
                </a:solidFill>
                <a:latin typeface="幼圆" panose="02010509060101010101" pitchFamily="49" charset="-122"/>
                <a:ea typeface="幼圆" panose="02010509060101010101" pitchFamily="49" charset="-122"/>
              </a:rPr>
              <a:t> Discussion &amp; Conclusion</a:t>
            </a:r>
            <a:endParaRPr lang="zh-CN" altLang="en-US" sz="3200" b="1" dirty="0">
              <a:solidFill>
                <a:schemeClr val="bg1"/>
              </a:solidFill>
              <a:latin typeface="幼圆" panose="02010509060101010101" pitchFamily="49" charset="-122"/>
              <a:ea typeface="幼圆" panose="02010509060101010101" pitchFamily="49" charset="-122"/>
            </a:endParaRPr>
          </a:p>
        </p:txBody>
      </p:sp>
    </p:spTree>
    <p:extLst>
      <p:ext uri="{BB962C8B-B14F-4D97-AF65-F5344CB8AC3E}">
        <p14:creationId xmlns:p14="http://schemas.microsoft.com/office/powerpoint/2010/main" val="3505078790"/>
      </p:ext>
    </p:extLst>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3F15A963-B29C-4A31-996A-99DD11664EB5}"/>
              </a:ext>
            </a:extLst>
          </p:cNvPr>
          <p:cNvPicPr>
            <a:picLocks noChangeAspect="1"/>
          </p:cNvPicPr>
          <p:nvPr/>
        </p:nvPicPr>
        <p:blipFill rotWithShape="1">
          <a:blip r:embed="rId3"/>
          <a:srcRect b="1594"/>
          <a:stretch/>
        </p:blipFill>
        <p:spPr>
          <a:xfrm>
            <a:off x="0" y="-48686"/>
            <a:ext cx="12192000" cy="6858000"/>
          </a:xfrm>
          <a:prstGeom prst="rect">
            <a:avLst/>
          </a:prstGeom>
        </p:spPr>
      </p:pic>
      <p:sp>
        <p:nvSpPr>
          <p:cNvPr id="4" name="文本框 29">
            <a:extLst>
              <a:ext uri="{FF2B5EF4-FFF2-40B4-BE49-F238E27FC236}">
                <a16:creationId xmlns:a16="http://schemas.microsoft.com/office/drawing/2014/main" id="{571AFDE5-49AB-4677-95F8-886A5BE11441}"/>
              </a:ext>
            </a:extLst>
          </p:cNvPr>
          <p:cNvSpPr txBox="1">
            <a:spLocks noChangeArrowheads="1"/>
          </p:cNvSpPr>
          <p:nvPr/>
        </p:nvSpPr>
        <p:spPr bwMode="auto">
          <a:xfrm>
            <a:off x="567100" y="-19052"/>
            <a:ext cx="4302125"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fontAlgn="auto" hangingPunct="1">
              <a:lnSpc>
                <a:spcPct val="100000"/>
              </a:lnSpc>
              <a:spcBef>
                <a:spcPct val="0"/>
              </a:spcBef>
              <a:spcAft>
                <a:spcPts val="0"/>
              </a:spcAft>
              <a:buFontTx/>
              <a:buNone/>
              <a:defRPr/>
            </a:pPr>
            <a:r>
              <a:rPr lang="zh-CN" altLang="en-US" sz="2600" b="1" dirty="0">
                <a:solidFill>
                  <a:schemeClr val="bg1"/>
                </a:solidFill>
                <a:latin typeface="幼圆" panose="02010509060101010101" pitchFamily="49" charset="-122"/>
                <a:ea typeface="幼圆" panose="02010509060101010101" pitchFamily="49" charset="-122"/>
              </a:rPr>
              <a:t>事务范围提取</a:t>
            </a:r>
          </a:p>
        </p:txBody>
      </p:sp>
      <p:grpSp>
        <p:nvGrpSpPr>
          <p:cNvPr id="5" name="组合 4">
            <a:extLst>
              <a:ext uri="{FF2B5EF4-FFF2-40B4-BE49-F238E27FC236}">
                <a16:creationId xmlns:a16="http://schemas.microsoft.com/office/drawing/2014/main" id="{4B38A5CB-7612-4C49-9C23-2897B05EA6B4}"/>
              </a:ext>
            </a:extLst>
          </p:cNvPr>
          <p:cNvGrpSpPr/>
          <p:nvPr/>
        </p:nvGrpSpPr>
        <p:grpSpPr>
          <a:xfrm>
            <a:off x="153126" y="154735"/>
            <a:ext cx="388036" cy="216739"/>
            <a:chOff x="59267" y="3420098"/>
            <a:chExt cx="6052682" cy="3380753"/>
          </a:xfrm>
        </p:grpSpPr>
        <p:sp>
          <p:nvSpPr>
            <p:cNvPr id="6" name="矩形 5">
              <a:extLst>
                <a:ext uri="{FF2B5EF4-FFF2-40B4-BE49-F238E27FC236}">
                  <a16:creationId xmlns:a16="http://schemas.microsoft.com/office/drawing/2014/main" id="{9C77778B-3CDB-4A5D-A82E-9A5A36B4080D}"/>
                </a:ext>
              </a:extLst>
            </p:cNvPr>
            <p:cNvSpPr/>
            <p:nvPr/>
          </p:nvSpPr>
          <p:spPr>
            <a:xfrm>
              <a:off x="59267" y="3420098"/>
              <a:ext cx="6052682" cy="3380753"/>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CCD95853-020D-4FD7-AD36-070F86EA8907}"/>
                </a:ext>
              </a:extLst>
            </p:cNvPr>
            <p:cNvSpPr/>
            <p:nvPr/>
          </p:nvSpPr>
          <p:spPr>
            <a:xfrm>
              <a:off x="664167" y="4092711"/>
              <a:ext cx="4782376" cy="2076738"/>
            </a:xfrm>
            <a:prstGeom prst="rect">
              <a:avLst/>
            </a:prstGeom>
            <a:no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 name="图片 1">
            <a:extLst>
              <a:ext uri="{FF2B5EF4-FFF2-40B4-BE49-F238E27FC236}">
                <a16:creationId xmlns:a16="http://schemas.microsoft.com/office/drawing/2014/main" id="{42E91A71-643E-4F33-A54E-72CFA6C929D2}"/>
              </a:ext>
            </a:extLst>
          </p:cNvPr>
          <p:cNvPicPr>
            <a:picLocks noChangeAspect="1"/>
          </p:cNvPicPr>
          <p:nvPr/>
        </p:nvPicPr>
        <p:blipFill>
          <a:blip r:embed="rId4"/>
          <a:stretch>
            <a:fillRect/>
          </a:stretch>
        </p:blipFill>
        <p:spPr>
          <a:xfrm>
            <a:off x="3113892" y="1792168"/>
            <a:ext cx="5602710" cy="3176291"/>
          </a:xfrm>
          <a:prstGeom prst="rect">
            <a:avLst/>
          </a:prstGeom>
        </p:spPr>
      </p:pic>
      <p:pic>
        <p:nvPicPr>
          <p:cNvPr id="9" name="图片 8">
            <a:extLst>
              <a:ext uri="{FF2B5EF4-FFF2-40B4-BE49-F238E27FC236}">
                <a16:creationId xmlns:a16="http://schemas.microsoft.com/office/drawing/2014/main" id="{09F43BC4-8BCD-43A6-969A-543229631088}"/>
              </a:ext>
            </a:extLst>
          </p:cNvPr>
          <p:cNvPicPr>
            <a:picLocks noChangeAspect="1"/>
          </p:cNvPicPr>
          <p:nvPr/>
        </p:nvPicPr>
        <p:blipFill>
          <a:blip r:embed="rId5"/>
          <a:stretch>
            <a:fillRect/>
          </a:stretch>
        </p:blipFill>
        <p:spPr>
          <a:xfrm>
            <a:off x="1604335" y="1738076"/>
            <a:ext cx="8983329" cy="3381847"/>
          </a:xfrm>
          <a:prstGeom prst="rect">
            <a:avLst/>
          </a:prstGeom>
        </p:spPr>
      </p:pic>
    </p:spTree>
    <p:extLst>
      <p:ext uri="{BB962C8B-B14F-4D97-AF65-F5344CB8AC3E}">
        <p14:creationId xmlns:p14="http://schemas.microsoft.com/office/powerpoint/2010/main" val="199257357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500" fill="hold"/>
                                        <p:tgtEl>
                                          <p:spTgt spid="9"/>
                                        </p:tgtEl>
                                        <p:attrNameLst>
                                          <p:attrName>ppt_x</p:attrName>
                                        </p:attrNameLst>
                                      </p:cBhvr>
                                      <p:tavLst>
                                        <p:tav tm="0">
                                          <p:val>
                                            <p:strVal val="#ppt_x"/>
                                          </p:val>
                                        </p:tav>
                                        <p:tav tm="100000">
                                          <p:val>
                                            <p:strVal val="#ppt_x"/>
                                          </p:val>
                                        </p:tav>
                                      </p:tavLst>
                                    </p:anim>
                                    <p:anim calcmode="lin" valueType="num">
                                      <p:cBhvr additive="base">
                                        <p:cTn id="13"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3F15A963-B29C-4A31-996A-99DD11664EB5}"/>
              </a:ext>
            </a:extLst>
          </p:cNvPr>
          <p:cNvPicPr>
            <a:picLocks noChangeAspect="1"/>
          </p:cNvPicPr>
          <p:nvPr/>
        </p:nvPicPr>
        <p:blipFill rotWithShape="1">
          <a:blip r:embed="rId3"/>
          <a:srcRect b="1594"/>
          <a:stretch/>
        </p:blipFill>
        <p:spPr>
          <a:xfrm>
            <a:off x="0" y="-19052"/>
            <a:ext cx="12192000" cy="6858000"/>
          </a:xfrm>
          <a:prstGeom prst="rect">
            <a:avLst/>
          </a:prstGeom>
        </p:spPr>
      </p:pic>
      <p:sp>
        <p:nvSpPr>
          <p:cNvPr id="4" name="文本框 29">
            <a:extLst>
              <a:ext uri="{FF2B5EF4-FFF2-40B4-BE49-F238E27FC236}">
                <a16:creationId xmlns:a16="http://schemas.microsoft.com/office/drawing/2014/main" id="{571AFDE5-49AB-4677-95F8-886A5BE11441}"/>
              </a:ext>
            </a:extLst>
          </p:cNvPr>
          <p:cNvSpPr txBox="1">
            <a:spLocks noChangeArrowheads="1"/>
          </p:cNvSpPr>
          <p:nvPr/>
        </p:nvSpPr>
        <p:spPr bwMode="auto">
          <a:xfrm>
            <a:off x="567100" y="-19052"/>
            <a:ext cx="4302125"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fontAlgn="auto" hangingPunct="1">
              <a:lnSpc>
                <a:spcPct val="100000"/>
              </a:lnSpc>
              <a:spcBef>
                <a:spcPct val="0"/>
              </a:spcBef>
              <a:spcAft>
                <a:spcPts val="0"/>
              </a:spcAft>
              <a:buFontTx/>
              <a:buNone/>
              <a:defRPr/>
            </a:pPr>
            <a:r>
              <a:rPr lang="zh-CN" altLang="en-US" sz="2600" b="1" dirty="0">
                <a:solidFill>
                  <a:schemeClr val="bg1"/>
                </a:solidFill>
                <a:latin typeface="幼圆" panose="02010509060101010101" pitchFamily="49" charset="-122"/>
                <a:ea typeface="幼圆" panose="02010509060101010101" pitchFamily="49" charset="-122"/>
              </a:rPr>
              <a:t>事务范围提取</a:t>
            </a:r>
          </a:p>
        </p:txBody>
      </p:sp>
      <p:grpSp>
        <p:nvGrpSpPr>
          <p:cNvPr id="5" name="组合 4">
            <a:extLst>
              <a:ext uri="{FF2B5EF4-FFF2-40B4-BE49-F238E27FC236}">
                <a16:creationId xmlns:a16="http://schemas.microsoft.com/office/drawing/2014/main" id="{4B38A5CB-7612-4C49-9C23-2897B05EA6B4}"/>
              </a:ext>
            </a:extLst>
          </p:cNvPr>
          <p:cNvGrpSpPr/>
          <p:nvPr/>
        </p:nvGrpSpPr>
        <p:grpSpPr>
          <a:xfrm>
            <a:off x="153126" y="154735"/>
            <a:ext cx="388036" cy="216739"/>
            <a:chOff x="59267" y="3420098"/>
            <a:chExt cx="6052682" cy="3380753"/>
          </a:xfrm>
        </p:grpSpPr>
        <p:sp>
          <p:nvSpPr>
            <p:cNvPr id="6" name="矩形 5">
              <a:extLst>
                <a:ext uri="{FF2B5EF4-FFF2-40B4-BE49-F238E27FC236}">
                  <a16:creationId xmlns:a16="http://schemas.microsoft.com/office/drawing/2014/main" id="{9C77778B-3CDB-4A5D-A82E-9A5A36B4080D}"/>
                </a:ext>
              </a:extLst>
            </p:cNvPr>
            <p:cNvSpPr/>
            <p:nvPr/>
          </p:nvSpPr>
          <p:spPr>
            <a:xfrm>
              <a:off x="59267" y="3420098"/>
              <a:ext cx="6052682" cy="3380753"/>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CCD95853-020D-4FD7-AD36-070F86EA8907}"/>
                </a:ext>
              </a:extLst>
            </p:cNvPr>
            <p:cNvSpPr/>
            <p:nvPr/>
          </p:nvSpPr>
          <p:spPr>
            <a:xfrm>
              <a:off x="664167" y="4092711"/>
              <a:ext cx="4782376" cy="2076738"/>
            </a:xfrm>
            <a:prstGeom prst="rect">
              <a:avLst/>
            </a:prstGeom>
            <a:no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文本框 8">
            <a:extLst>
              <a:ext uri="{FF2B5EF4-FFF2-40B4-BE49-F238E27FC236}">
                <a16:creationId xmlns:a16="http://schemas.microsoft.com/office/drawing/2014/main" id="{AA5F6A0F-57F2-4D97-AD07-2740DBF32185}"/>
              </a:ext>
            </a:extLst>
          </p:cNvPr>
          <p:cNvSpPr txBox="1"/>
          <p:nvPr/>
        </p:nvSpPr>
        <p:spPr>
          <a:xfrm>
            <a:off x="818384" y="1452185"/>
            <a:ext cx="10252363" cy="962956"/>
          </a:xfrm>
          <a:prstGeom prst="rect">
            <a:avLst/>
          </a:prstGeom>
          <a:noFill/>
        </p:spPr>
        <p:txBody>
          <a:bodyPr wrap="square">
            <a:spAutoFit/>
          </a:bodyPr>
          <a:lstStyle/>
          <a:p>
            <a:pPr>
              <a:lnSpc>
                <a:spcPct val="150000"/>
              </a:lnSpc>
            </a:pPr>
            <a:r>
              <a:rPr lang="zh-CN" altLang="en-US" sz="2000" dirty="0"/>
              <a:t>事务范围的提取需要上下文相关和</a:t>
            </a:r>
            <a:r>
              <a:rPr lang="en-US" altLang="zh-CN" sz="2000" dirty="0"/>
              <a:t>MMIO</a:t>
            </a:r>
            <a:r>
              <a:rPr lang="zh-CN" altLang="en-US" sz="2000" dirty="0"/>
              <a:t>地址范围感知，前者提供带有锁信息的调用栈（如果存在）；后者告诉来自不同 </a:t>
            </a:r>
            <a:r>
              <a:rPr lang="en-US" altLang="zh-CN" sz="2000" dirty="0"/>
              <a:t>MMIO </a:t>
            </a:r>
            <a:r>
              <a:rPr lang="zh-CN" altLang="en-US" sz="2000" dirty="0"/>
              <a:t>地址但在相同 </a:t>
            </a:r>
            <a:r>
              <a:rPr lang="en-US" altLang="zh-CN" sz="2000" dirty="0"/>
              <a:t>MMIO </a:t>
            </a:r>
            <a:r>
              <a:rPr lang="zh-CN" altLang="en-US" sz="2000" dirty="0"/>
              <a:t>地址范围内的潜在并发外设访问。</a:t>
            </a:r>
          </a:p>
        </p:txBody>
      </p:sp>
      <p:sp>
        <p:nvSpPr>
          <p:cNvPr id="11" name="文本框 10">
            <a:extLst>
              <a:ext uri="{FF2B5EF4-FFF2-40B4-BE49-F238E27FC236}">
                <a16:creationId xmlns:a16="http://schemas.microsoft.com/office/drawing/2014/main" id="{0EF930D4-EF2D-4763-8EE3-72B03374FC7C}"/>
              </a:ext>
            </a:extLst>
          </p:cNvPr>
          <p:cNvSpPr txBox="1"/>
          <p:nvPr/>
        </p:nvSpPr>
        <p:spPr>
          <a:xfrm>
            <a:off x="2999509" y="2960315"/>
            <a:ext cx="6192982" cy="400110"/>
          </a:xfrm>
          <a:prstGeom prst="rect">
            <a:avLst/>
          </a:prstGeom>
          <a:noFill/>
        </p:spPr>
        <p:txBody>
          <a:bodyPr wrap="square">
            <a:spAutoFit/>
          </a:bodyPr>
          <a:lstStyle/>
          <a:p>
            <a:r>
              <a:rPr lang="en-US" altLang="zh-CN" sz="2000" dirty="0"/>
              <a:t>1</a:t>
            </a:r>
            <a:r>
              <a:rPr lang="zh-CN" altLang="en-US" sz="2000" dirty="0"/>
              <a:t>、查找外设访问指令</a:t>
            </a:r>
          </a:p>
        </p:txBody>
      </p:sp>
      <p:sp>
        <p:nvSpPr>
          <p:cNvPr id="13" name="文本框 12">
            <a:extLst>
              <a:ext uri="{FF2B5EF4-FFF2-40B4-BE49-F238E27FC236}">
                <a16:creationId xmlns:a16="http://schemas.microsoft.com/office/drawing/2014/main" id="{C861DB1B-5B5F-4F2E-A716-DA3FB79B7B64}"/>
              </a:ext>
            </a:extLst>
          </p:cNvPr>
          <p:cNvSpPr txBox="1"/>
          <p:nvPr/>
        </p:nvSpPr>
        <p:spPr>
          <a:xfrm>
            <a:off x="2999509" y="3896965"/>
            <a:ext cx="6192982" cy="400110"/>
          </a:xfrm>
          <a:prstGeom prst="rect">
            <a:avLst/>
          </a:prstGeom>
          <a:noFill/>
        </p:spPr>
        <p:txBody>
          <a:bodyPr wrap="square">
            <a:spAutoFit/>
          </a:bodyPr>
          <a:lstStyle/>
          <a:p>
            <a:r>
              <a:rPr lang="en-US" altLang="zh-CN" sz="2000" dirty="0"/>
              <a:t>2</a:t>
            </a:r>
            <a:r>
              <a:rPr lang="zh-CN" altLang="en-US" sz="2000" dirty="0"/>
              <a:t>、确定一个事务的边界</a:t>
            </a:r>
          </a:p>
        </p:txBody>
      </p:sp>
      <p:sp>
        <p:nvSpPr>
          <p:cNvPr id="15" name="文本框 14">
            <a:extLst>
              <a:ext uri="{FF2B5EF4-FFF2-40B4-BE49-F238E27FC236}">
                <a16:creationId xmlns:a16="http://schemas.microsoft.com/office/drawing/2014/main" id="{52D6C396-9154-46AF-B67C-1987214CAE30}"/>
              </a:ext>
            </a:extLst>
          </p:cNvPr>
          <p:cNvSpPr txBox="1"/>
          <p:nvPr/>
        </p:nvSpPr>
        <p:spPr>
          <a:xfrm>
            <a:off x="2999509" y="4833615"/>
            <a:ext cx="6192982" cy="400110"/>
          </a:xfrm>
          <a:prstGeom prst="rect">
            <a:avLst/>
          </a:prstGeom>
          <a:noFill/>
        </p:spPr>
        <p:txBody>
          <a:bodyPr wrap="square">
            <a:spAutoFit/>
          </a:bodyPr>
          <a:lstStyle/>
          <a:p>
            <a:r>
              <a:rPr lang="en-US" altLang="zh-CN" sz="2000" dirty="0"/>
              <a:t>3</a:t>
            </a:r>
            <a:r>
              <a:rPr lang="zh-CN" altLang="en-US" sz="2000" dirty="0"/>
              <a:t>、处理调用指令</a:t>
            </a:r>
          </a:p>
        </p:txBody>
      </p:sp>
      <p:pic>
        <p:nvPicPr>
          <p:cNvPr id="8" name="图片 7">
            <a:extLst>
              <a:ext uri="{FF2B5EF4-FFF2-40B4-BE49-F238E27FC236}">
                <a16:creationId xmlns:a16="http://schemas.microsoft.com/office/drawing/2014/main" id="{AA4805AB-BC3C-484D-8C4C-E5BED09C64F1}"/>
              </a:ext>
            </a:extLst>
          </p:cNvPr>
          <p:cNvPicPr>
            <a:picLocks noChangeAspect="1"/>
          </p:cNvPicPr>
          <p:nvPr/>
        </p:nvPicPr>
        <p:blipFill>
          <a:blip r:embed="rId4"/>
          <a:stretch>
            <a:fillRect/>
          </a:stretch>
        </p:blipFill>
        <p:spPr>
          <a:xfrm>
            <a:off x="6644972" y="2882442"/>
            <a:ext cx="4990392" cy="2429155"/>
          </a:xfrm>
          <a:prstGeom prst="rect">
            <a:avLst/>
          </a:prstGeom>
        </p:spPr>
      </p:pic>
    </p:spTree>
    <p:extLst>
      <p:ext uri="{BB962C8B-B14F-4D97-AF65-F5344CB8AC3E}">
        <p14:creationId xmlns:p14="http://schemas.microsoft.com/office/powerpoint/2010/main" val="379943797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fade">
                                      <p:cBhvr>
                                        <p:cTn id="14" dur="1000"/>
                                        <p:tgtEl>
                                          <p:spTgt spid="13"/>
                                        </p:tgtEl>
                                      </p:cBhvr>
                                    </p:animEffect>
                                    <p:anim calcmode="lin" valueType="num">
                                      <p:cBhvr>
                                        <p:cTn id="15" dur="1000" fill="hold"/>
                                        <p:tgtEl>
                                          <p:spTgt spid="13"/>
                                        </p:tgtEl>
                                        <p:attrNameLst>
                                          <p:attrName>ppt_x</p:attrName>
                                        </p:attrNameLst>
                                      </p:cBhvr>
                                      <p:tavLst>
                                        <p:tav tm="0">
                                          <p:val>
                                            <p:strVal val="#ppt_x"/>
                                          </p:val>
                                        </p:tav>
                                        <p:tav tm="100000">
                                          <p:val>
                                            <p:strVal val="#ppt_x"/>
                                          </p:val>
                                        </p:tav>
                                      </p:tavLst>
                                    </p:anim>
                                    <p:anim calcmode="lin" valueType="num">
                                      <p:cBhvr>
                                        <p:cTn id="16"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anim calcmode="lin" valueType="num">
                                      <p:cBhvr additive="base">
                                        <p:cTn id="21" dur="500" fill="hold"/>
                                        <p:tgtEl>
                                          <p:spTgt spid="15"/>
                                        </p:tgtEl>
                                        <p:attrNameLst>
                                          <p:attrName>ppt_x</p:attrName>
                                        </p:attrNameLst>
                                      </p:cBhvr>
                                      <p:tavLst>
                                        <p:tav tm="0">
                                          <p:val>
                                            <p:strVal val="#ppt_x"/>
                                          </p:val>
                                        </p:tav>
                                        <p:tav tm="100000">
                                          <p:val>
                                            <p:strVal val="#ppt_x"/>
                                          </p:val>
                                        </p:tav>
                                      </p:tavLst>
                                    </p:anim>
                                    <p:anim calcmode="lin" valueType="num">
                                      <p:cBhvr additive="base">
                                        <p:cTn id="22"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p:bldP spid="1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3F15A963-B29C-4A31-996A-99DD11664EB5}"/>
              </a:ext>
            </a:extLst>
          </p:cNvPr>
          <p:cNvPicPr>
            <a:picLocks noChangeAspect="1"/>
          </p:cNvPicPr>
          <p:nvPr/>
        </p:nvPicPr>
        <p:blipFill rotWithShape="1">
          <a:blip r:embed="rId3"/>
          <a:srcRect b="1594"/>
          <a:stretch/>
        </p:blipFill>
        <p:spPr>
          <a:xfrm>
            <a:off x="0" y="-48686"/>
            <a:ext cx="12192000" cy="6858000"/>
          </a:xfrm>
          <a:prstGeom prst="rect">
            <a:avLst/>
          </a:prstGeom>
        </p:spPr>
      </p:pic>
      <p:sp>
        <p:nvSpPr>
          <p:cNvPr id="4" name="文本框 29">
            <a:extLst>
              <a:ext uri="{FF2B5EF4-FFF2-40B4-BE49-F238E27FC236}">
                <a16:creationId xmlns:a16="http://schemas.microsoft.com/office/drawing/2014/main" id="{571AFDE5-49AB-4677-95F8-886A5BE11441}"/>
              </a:ext>
            </a:extLst>
          </p:cNvPr>
          <p:cNvSpPr txBox="1">
            <a:spLocks noChangeArrowheads="1"/>
          </p:cNvSpPr>
          <p:nvPr/>
        </p:nvSpPr>
        <p:spPr bwMode="auto">
          <a:xfrm>
            <a:off x="567100" y="-19052"/>
            <a:ext cx="4302125"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fontAlgn="auto" hangingPunct="1">
              <a:lnSpc>
                <a:spcPct val="100000"/>
              </a:lnSpc>
              <a:spcBef>
                <a:spcPct val="0"/>
              </a:spcBef>
              <a:spcAft>
                <a:spcPts val="0"/>
              </a:spcAft>
              <a:buFontTx/>
              <a:buNone/>
              <a:defRPr/>
            </a:pPr>
            <a:r>
              <a:rPr lang="zh-CN" altLang="en-US" sz="2600" b="1" dirty="0">
                <a:solidFill>
                  <a:schemeClr val="bg1"/>
                </a:solidFill>
                <a:latin typeface="幼圆" panose="02010509060101010101" pitchFamily="49" charset="-122"/>
                <a:ea typeface="幼圆" panose="02010509060101010101" pitchFamily="49" charset="-122"/>
              </a:rPr>
              <a:t>事务范围提取</a:t>
            </a:r>
          </a:p>
        </p:txBody>
      </p:sp>
      <p:grpSp>
        <p:nvGrpSpPr>
          <p:cNvPr id="5" name="组合 4">
            <a:extLst>
              <a:ext uri="{FF2B5EF4-FFF2-40B4-BE49-F238E27FC236}">
                <a16:creationId xmlns:a16="http://schemas.microsoft.com/office/drawing/2014/main" id="{4B38A5CB-7612-4C49-9C23-2897B05EA6B4}"/>
              </a:ext>
            </a:extLst>
          </p:cNvPr>
          <p:cNvGrpSpPr/>
          <p:nvPr/>
        </p:nvGrpSpPr>
        <p:grpSpPr>
          <a:xfrm>
            <a:off x="153126" y="154735"/>
            <a:ext cx="388036" cy="216739"/>
            <a:chOff x="59267" y="3420098"/>
            <a:chExt cx="6052682" cy="3380753"/>
          </a:xfrm>
        </p:grpSpPr>
        <p:sp>
          <p:nvSpPr>
            <p:cNvPr id="6" name="矩形 5">
              <a:extLst>
                <a:ext uri="{FF2B5EF4-FFF2-40B4-BE49-F238E27FC236}">
                  <a16:creationId xmlns:a16="http://schemas.microsoft.com/office/drawing/2014/main" id="{9C77778B-3CDB-4A5D-A82E-9A5A36B4080D}"/>
                </a:ext>
              </a:extLst>
            </p:cNvPr>
            <p:cNvSpPr/>
            <p:nvPr/>
          </p:nvSpPr>
          <p:spPr>
            <a:xfrm>
              <a:off x="59267" y="3420098"/>
              <a:ext cx="6052682" cy="3380753"/>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CCD95853-020D-4FD7-AD36-070F86EA8907}"/>
                </a:ext>
              </a:extLst>
            </p:cNvPr>
            <p:cNvSpPr/>
            <p:nvPr/>
          </p:nvSpPr>
          <p:spPr>
            <a:xfrm>
              <a:off x="664167" y="4092711"/>
              <a:ext cx="4782376" cy="2076738"/>
            </a:xfrm>
            <a:prstGeom prst="rect">
              <a:avLst/>
            </a:prstGeom>
            <a:no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文本框 7">
            <a:extLst>
              <a:ext uri="{FF2B5EF4-FFF2-40B4-BE49-F238E27FC236}">
                <a16:creationId xmlns:a16="http://schemas.microsoft.com/office/drawing/2014/main" id="{C9BF2703-5220-4868-94C2-D4DA914BED05}"/>
              </a:ext>
            </a:extLst>
          </p:cNvPr>
          <p:cNvSpPr txBox="1"/>
          <p:nvPr/>
        </p:nvSpPr>
        <p:spPr>
          <a:xfrm>
            <a:off x="191906" y="837221"/>
            <a:ext cx="6192982" cy="461665"/>
          </a:xfrm>
          <a:prstGeom prst="rect">
            <a:avLst/>
          </a:prstGeom>
          <a:noFill/>
        </p:spPr>
        <p:txBody>
          <a:bodyPr wrap="square">
            <a:spAutoFit/>
          </a:bodyPr>
          <a:lstStyle/>
          <a:p>
            <a:r>
              <a:rPr lang="en-US" altLang="zh-CN" sz="2400" dirty="0"/>
              <a:t>1</a:t>
            </a:r>
            <a:r>
              <a:rPr lang="zh-CN" altLang="en-US" sz="2400" dirty="0"/>
              <a:t>、查找外设访问指令</a:t>
            </a:r>
          </a:p>
        </p:txBody>
      </p:sp>
      <p:sp>
        <p:nvSpPr>
          <p:cNvPr id="10" name="文本框 9">
            <a:extLst>
              <a:ext uri="{FF2B5EF4-FFF2-40B4-BE49-F238E27FC236}">
                <a16:creationId xmlns:a16="http://schemas.microsoft.com/office/drawing/2014/main" id="{3717889D-6677-47C5-A369-310D2A04A68D}"/>
              </a:ext>
            </a:extLst>
          </p:cNvPr>
          <p:cNvSpPr txBox="1"/>
          <p:nvPr/>
        </p:nvSpPr>
        <p:spPr>
          <a:xfrm>
            <a:off x="567100" y="1696159"/>
            <a:ext cx="11389374" cy="962956"/>
          </a:xfrm>
          <a:prstGeom prst="rect">
            <a:avLst/>
          </a:prstGeom>
          <a:noFill/>
        </p:spPr>
        <p:txBody>
          <a:bodyPr wrap="square">
            <a:spAutoFit/>
          </a:bodyPr>
          <a:lstStyle/>
          <a:p>
            <a:pPr>
              <a:lnSpc>
                <a:spcPct val="150000"/>
              </a:lnSpc>
            </a:pPr>
            <a:r>
              <a:rPr lang="zh-CN" altLang="en-US" sz="2000" dirty="0"/>
              <a:t>通过跟踪</a:t>
            </a:r>
            <a:r>
              <a:rPr lang="en-US" altLang="zh-CN" sz="2000" dirty="0"/>
              <a:t>store</a:t>
            </a:r>
            <a:r>
              <a:rPr lang="zh-CN" altLang="en-US" sz="2000" dirty="0"/>
              <a:t>和</a:t>
            </a:r>
            <a:r>
              <a:rPr lang="en-US" altLang="zh-CN" sz="2000" dirty="0"/>
              <a:t>load</a:t>
            </a:r>
            <a:r>
              <a:rPr lang="zh-CN" altLang="en-US" sz="2000" dirty="0"/>
              <a:t>指令的出现来识别外围访问指令，但是指针的参数可能表示</a:t>
            </a:r>
            <a:r>
              <a:rPr lang="en-US" altLang="zh-CN" sz="2000" dirty="0"/>
              <a:t>MMIO</a:t>
            </a:r>
            <a:r>
              <a:rPr lang="zh-CN" altLang="en-US" sz="2000" dirty="0"/>
              <a:t>访问，还需要解析给定指针变量的可能地址</a:t>
            </a:r>
          </a:p>
        </p:txBody>
      </p:sp>
      <p:sp>
        <p:nvSpPr>
          <p:cNvPr id="12" name="文本框 11">
            <a:extLst>
              <a:ext uri="{FF2B5EF4-FFF2-40B4-BE49-F238E27FC236}">
                <a16:creationId xmlns:a16="http://schemas.microsoft.com/office/drawing/2014/main" id="{549D3EA5-7D85-4413-9249-D741D21E6846}"/>
              </a:ext>
            </a:extLst>
          </p:cNvPr>
          <p:cNvSpPr txBox="1"/>
          <p:nvPr/>
        </p:nvSpPr>
        <p:spPr>
          <a:xfrm>
            <a:off x="1586345" y="3065974"/>
            <a:ext cx="6192982" cy="400110"/>
          </a:xfrm>
          <a:prstGeom prst="rect">
            <a:avLst/>
          </a:prstGeom>
          <a:noFill/>
        </p:spPr>
        <p:txBody>
          <a:bodyPr wrap="square">
            <a:spAutoFit/>
          </a:bodyPr>
          <a:lstStyle/>
          <a:p>
            <a:r>
              <a:rPr lang="en-US" altLang="zh-CN" sz="2000" dirty="0"/>
              <a:t>1</a:t>
            </a:r>
            <a:r>
              <a:rPr lang="zh-CN" altLang="en-US" sz="2000" dirty="0"/>
              <a:t>、执行指向分析以找到指针变量的别名变量列表</a:t>
            </a:r>
          </a:p>
        </p:txBody>
      </p:sp>
      <p:sp>
        <p:nvSpPr>
          <p:cNvPr id="14" name="文本框 13">
            <a:extLst>
              <a:ext uri="{FF2B5EF4-FFF2-40B4-BE49-F238E27FC236}">
                <a16:creationId xmlns:a16="http://schemas.microsoft.com/office/drawing/2014/main" id="{04E2BACD-C659-4BCC-BA10-B23E345F69F2}"/>
              </a:ext>
            </a:extLst>
          </p:cNvPr>
          <p:cNvSpPr txBox="1"/>
          <p:nvPr/>
        </p:nvSpPr>
        <p:spPr>
          <a:xfrm>
            <a:off x="1586345" y="4014220"/>
            <a:ext cx="6192982" cy="400110"/>
          </a:xfrm>
          <a:prstGeom prst="rect">
            <a:avLst/>
          </a:prstGeom>
          <a:noFill/>
        </p:spPr>
        <p:txBody>
          <a:bodyPr wrap="square">
            <a:spAutoFit/>
          </a:bodyPr>
          <a:lstStyle/>
          <a:p>
            <a:r>
              <a:rPr lang="en-US" altLang="zh-CN" sz="2000" dirty="0"/>
              <a:t>2</a:t>
            </a:r>
            <a:r>
              <a:rPr lang="zh-CN" altLang="en-US" sz="2000" dirty="0"/>
              <a:t>、找到传播到此类别名变量的常量 </a:t>
            </a:r>
            <a:r>
              <a:rPr lang="en-US" altLang="zh-CN" sz="2000" dirty="0"/>
              <a:t>MMIO </a:t>
            </a:r>
            <a:r>
              <a:rPr lang="zh-CN" altLang="en-US" sz="2000" dirty="0"/>
              <a:t>地址值</a:t>
            </a:r>
          </a:p>
        </p:txBody>
      </p:sp>
      <p:sp>
        <p:nvSpPr>
          <p:cNvPr id="16" name="文本框 15">
            <a:extLst>
              <a:ext uri="{FF2B5EF4-FFF2-40B4-BE49-F238E27FC236}">
                <a16:creationId xmlns:a16="http://schemas.microsoft.com/office/drawing/2014/main" id="{1EA544CC-63CF-4C8C-B7CB-E54BBF98C6E3}"/>
              </a:ext>
            </a:extLst>
          </p:cNvPr>
          <p:cNvSpPr txBox="1"/>
          <p:nvPr/>
        </p:nvSpPr>
        <p:spPr>
          <a:xfrm>
            <a:off x="1586345" y="5042435"/>
            <a:ext cx="9394030" cy="400110"/>
          </a:xfrm>
          <a:prstGeom prst="rect">
            <a:avLst/>
          </a:prstGeom>
          <a:noFill/>
        </p:spPr>
        <p:txBody>
          <a:bodyPr wrap="square">
            <a:spAutoFit/>
          </a:bodyPr>
          <a:lstStyle/>
          <a:p>
            <a:r>
              <a:rPr lang="en-US" altLang="zh-CN" sz="2000" dirty="0"/>
              <a:t>3</a:t>
            </a:r>
            <a:r>
              <a:rPr lang="zh-CN" altLang="en-US" sz="2000" dirty="0"/>
              <a:t>、一组（可能访问的）</a:t>
            </a:r>
            <a:r>
              <a:rPr lang="en-US" altLang="zh-CN" sz="2000" dirty="0"/>
              <a:t>MMIO </a:t>
            </a:r>
            <a:r>
              <a:rPr lang="zh-CN" altLang="en-US" sz="2000" dirty="0"/>
              <a:t>地址范围被映射到每个</a:t>
            </a:r>
            <a:r>
              <a:rPr lang="en-US" altLang="zh-CN" sz="2000" dirty="0"/>
              <a:t>store</a:t>
            </a:r>
            <a:r>
              <a:rPr lang="zh-CN" altLang="en-US" sz="2000" dirty="0"/>
              <a:t>和</a:t>
            </a:r>
            <a:r>
              <a:rPr lang="en-US" altLang="zh-CN" sz="2000" dirty="0"/>
              <a:t>load</a:t>
            </a:r>
            <a:r>
              <a:rPr lang="zh-CN" altLang="en-US" sz="2000" dirty="0"/>
              <a:t>指令</a:t>
            </a:r>
          </a:p>
        </p:txBody>
      </p:sp>
    </p:spTree>
    <p:extLst>
      <p:ext uri="{BB962C8B-B14F-4D97-AF65-F5344CB8AC3E}">
        <p14:creationId xmlns:p14="http://schemas.microsoft.com/office/powerpoint/2010/main" val="68861627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4"/>
                                        </p:tgtEl>
                                        <p:attrNameLst>
                                          <p:attrName>style.visibility</p:attrName>
                                        </p:attrNameLst>
                                      </p:cBhvr>
                                      <p:to>
                                        <p:strVal val="visible"/>
                                      </p:to>
                                    </p:set>
                                    <p:animEffect transition="in" filter="fade">
                                      <p:cBhvr>
                                        <p:cTn id="14" dur="1000"/>
                                        <p:tgtEl>
                                          <p:spTgt spid="14"/>
                                        </p:tgtEl>
                                      </p:cBhvr>
                                    </p:animEffect>
                                    <p:anim calcmode="lin" valueType="num">
                                      <p:cBhvr>
                                        <p:cTn id="15" dur="1000" fill="hold"/>
                                        <p:tgtEl>
                                          <p:spTgt spid="14"/>
                                        </p:tgtEl>
                                        <p:attrNameLst>
                                          <p:attrName>ppt_x</p:attrName>
                                        </p:attrNameLst>
                                      </p:cBhvr>
                                      <p:tavLst>
                                        <p:tav tm="0">
                                          <p:val>
                                            <p:strVal val="#ppt_x"/>
                                          </p:val>
                                        </p:tav>
                                        <p:tav tm="100000">
                                          <p:val>
                                            <p:strVal val="#ppt_x"/>
                                          </p:val>
                                        </p:tav>
                                      </p:tavLst>
                                    </p:anim>
                                    <p:anim calcmode="lin" valueType="num">
                                      <p:cBhvr>
                                        <p:cTn id="16"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16">
                                            <p:txEl>
                                              <p:pRg st="0" end="0"/>
                                            </p:txEl>
                                          </p:spTgt>
                                        </p:tgtEl>
                                        <p:attrNameLst>
                                          <p:attrName>style.visibility</p:attrName>
                                        </p:attrNameLst>
                                      </p:cBhvr>
                                      <p:to>
                                        <p:strVal val="visible"/>
                                      </p:to>
                                    </p:set>
                                    <p:anim calcmode="lin" valueType="num">
                                      <p:cBhvr additive="base">
                                        <p:cTn id="21" dur="500" fill="hold"/>
                                        <p:tgtEl>
                                          <p:spTgt spid="16">
                                            <p:txEl>
                                              <p:pRg st="0" end="0"/>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16">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3F15A963-B29C-4A31-996A-99DD11664EB5}"/>
              </a:ext>
            </a:extLst>
          </p:cNvPr>
          <p:cNvPicPr>
            <a:picLocks noChangeAspect="1"/>
          </p:cNvPicPr>
          <p:nvPr/>
        </p:nvPicPr>
        <p:blipFill rotWithShape="1">
          <a:blip r:embed="rId3"/>
          <a:srcRect b="1594"/>
          <a:stretch/>
        </p:blipFill>
        <p:spPr>
          <a:xfrm>
            <a:off x="0" y="-154735"/>
            <a:ext cx="12192000" cy="6858000"/>
          </a:xfrm>
          <a:prstGeom prst="rect">
            <a:avLst/>
          </a:prstGeom>
        </p:spPr>
      </p:pic>
      <p:sp>
        <p:nvSpPr>
          <p:cNvPr id="4" name="文本框 29">
            <a:extLst>
              <a:ext uri="{FF2B5EF4-FFF2-40B4-BE49-F238E27FC236}">
                <a16:creationId xmlns:a16="http://schemas.microsoft.com/office/drawing/2014/main" id="{571AFDE5-49AB-4677-95F8-886A5BE11441}"/>
              </a:ext>
            </a:extLst>
          </p:cNvPr>
          <p:cNvSpPr txBox="1">
            <a:spLocks noChangeArrowheads="1"/>
          </p:cNvSpPr>
          <p:nvPr/>
        </p:nvSpPr>
        <p:spPr bwMode="auto">
          <a:xfrm>
            <a:off x="567100" y="-19052"/>
            <a:ext cx="4302125"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fontAlgn="auto" hangingPunct="1">
              <a:lnSpc>
                <a:spcPct val="100000"/>
              </a:lnSpc>
              <a:spcBef>
                <a:spcPct val="0"/>
              </a:spcBef>
              <a:spcAft>
                <a:spcPts val="0"/>
              </a:spcAft>
              <a:buFontTx/>
              <a:buNone/>
              <a:defRPr/>
            </a:pPr>
            <a:r>
              <a:rPr lang="zh-CN" altLang="en-US" sz="2600" b="1" dirty="0">
                <a:solidFill>
                  <a:schemeClr val="bg1"/>
                </a:solidFill>
                <a:latin typeface="幼圆" panose="02010509060101010101" pitchFamily="49" charset="-122"/>
                <a:ea typeface="幼圆" panose="02010509060101010101" pitchFamily="49" charset="-122"/>
              </a:rPr>
              <a:t>事务范围提取</a:t>
            </a:r>
          </a:p>
        </p:txBody>
      </p:sp>
      <p:grpSp>
        <p:nvGrpSpPr>
          <p:cNvPr id="5" name="组合 4">
            <a:extLst>
              <a:ext uri="{FF2B5EF4-FFF2-40B4-BE49-F238E27FC236}">
                <a16:creationId xmlns:a16="http://schemas.microsoft.com/office/drawing/2014/main" id="{4B38A5CB-7612-4C49-9C23-2897B05EA6B4}"/>
              </a:ext>
            </a:extLst>
          </p:cNvPr>
          <p:cNvGrpSpPr/>
          <p:nvPr/>
        </p:nvGrpSpPr>
        <p:grpSpPr>
          <a:xfrm>
            <a:off x="153126" y="154735"/>
            <a:ext cx="388036" cy="216739"/>
            <a:chOff x="59267" y="3420098"/>
            <a:chExt cx="6052682" cy="3380753"/>
          </a:xfrm>
        </p:grpSpPr>
        <p:sp>
          <p:nvSpPr>
            <p:cNvPr id="6" name="矩形 5">
              <a:extLst>
                <a:ext uri="{FF2B5EF4-FFF2-40B4-BE49-F238E27FC236}">
                  <a16:creationId xmlns:a16="http://schemas.microsoft.com/office/drawing/2014/main" id="{9C77778B-3CDB-4A5D-A82E-9A5A36B4080D}"/>
                </a:ext>
              </a:extLst>
            </p:cNvPr>
            <p:cNvSpPr/>
            <p:nvPr/>
          </p:nvSpPr>
          <p:spPr>
            <a:xfrm>
              <a:off x="59267" y="3420098"/>
              <a:ext cx="6052682" cy="3380753"/>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CCD95853-020D-4FD7-AD36-070F86EA8907}"/>
                </a:ext>
              </a:extLst>
            </p:cNvPr>
            <p:cNvSpPr/>
            <p:nvPr/>
          </p:nvSpPr>
          <p:spPr>
            <a:xfrm>
              <a:off x="664167" y="4092711"/>
              <a:ext cx="4782376" cy="2076738"/>
            </a:xfrm>
            <a:prstGeom prst="rect">
              <a:avLst/>
            </a:prstGeom>
            <a:no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文本框 7">
            <a:extLst>
              <a:ext uri="{FF2B5EF4-FFF2-40B4-BE49-F238E27FC236}">
                <a16:creationId xmlns:a16="http://schemas.microsoft.com/office/drawing/2014/main" id="{EE8B6C7C-7CB0-40AA-AE32-86EA06B3225A}"/>
              </a:ext>
            </a:extLst>
          </p:cNvPr>
          <p:cNvSpPr txBox="1"/>
          <p:nvPr/>
        </p:nvSpPr>
        <p:spPr>
          <a:xfrm>
            <a:off x="153126" y="752161"/>
            <a:ext cx="6192982" cy="461665"/>
          </a:xfrm>
          <a:prstGeom prst="rect">
            <a:avLst/>
          </a:prstGeom>
          <a:noFill/>
        </p:spPr>
        <p:txBody>
          <a:bodyPr wrap="square">
            <a:spAutoFit/>
          </a:bodyPr>
          <a:lstStyle/>
          <a:p>
            <a:r>
              <a:rPr lang="en-US" altLang="zh-CN" sz="2400" dirty="0"/>
              <a:t>2</a:t>
            </a:r>
            <a:r>
              <a:rPr lang="zh-CN" altLang="en-US" sz="2400" dirty="0"/>
              <a:t>、确定一个事务范围</a:t>
            </a:r>
          </a:p>
        </p:txBody>
      </p:sp>
      <p:sp>
        <p:nvSpPr>
          <p:cNvPr id="9" name="文本框 8">
            <a:extLst>
              <a:ext uri="{FF2B5EF4-FFF2-40B4-BE49-F238E27FC236}">
                <a16:creationId xmlns:a16="http://schemas.microsoft.com/office/drawing/2014/main" id="{91C04E54-9FD1-4FCB-B655-DDA7BF82A6F6}"/>
              </a:ext>
            </a:extLst>
          </p:cNvPr>
          <p:cNvSpPr txBox="1"/>
          <p:nvPr/>
        </p:nvSpPr>
        <p:spPr>
          <a:xfrm>
            <a:off x="949036" y="1394458"/>
            <a:ext cx="6192982" cy="400110"/>
          </a:xfrm>
          <a:prstGeom prst="rect">
            <a:avLst/>
          </a:prstGeom>
          <a:noFill/>
        </p:spPr>
        <p:txBody>
          <a:bodyPr wrap="square">
            <a:spAutoFit/>
          </a:bodyPr>
          <a:lstStyle/>
          <a:p>
            <a:r>
              <a:rPr lang="zh-CN" altLang="en-US" sz="2000" dirty="0"/>
              <a:t>利用指令列表及其访问的 </a:t>
            </a:r>
            <a:r>
              <a:rPr lang="en-US" altLang="zh-CN" sz="2000" dirty="0"/>
              <a:t>MMIO </a:t>
            </a:r>
            <a:r>
              <a:rPr lang="zh-CN" altLang="en-US" sz="2000" dirty="0"/>
              <a:t>地址范围，采用算法</a:t>
            </a:r>
            <a:r>
              <a:rPr lang="en-US" altLang="zh-CN" sz="2000" dirty="0"/>
              <a:t>1</a:t>
            </a:r>
            <a:r>
              <a:rPr lang="zh-CN" altLang="en-US" sz="2000" dirty="0"/>
              <a:t>， </a:t>
            </a:r>
          </a:p>
        </p:txBody>
      </p:sp>
      <p:sp>
        <p:nvSpPr>
          <p:cNvPr id="11" name="文本框 10">
            <a:extLst>
              <a:ext uri="{FF2B5EF4-FFF2-40B4-BE49-F238E27FC236}">
                <a16:creationId xmlns:a16="http://schemas.microsoft.com/office/drawing/2014/main" id="{5B02269A-CC38-4CE8-A971-E428458A9664}"/>
              </a:ext>
            </a:extLst>
          </p:cNvPr>
          <p:cNvSpPr txBox="1"/>
          <p:nvPr/>
        </p:nvSpPr>
        <p:spPr>
          <a:xfrm>
            <a:off x="949036" y="2022584"/>
            <a:ext cx="10143685" cy="400110"/>
          </a:xfrm>
          <a:prstGeom prst="rect">
            <a:avLst/>
          </a:prstGeom>
          <a:noFill/>
        </p:spPr>
        <p:txBody>
          <a:bodyPr wrap="square">
            <a:spAutoFit/>
          </a:bodyPr>
          <a:lstStyle/>
          <a:p>
            <a:r>
              <a:rPr lang="zh-CN" altLang="en-US" sz="2000" dirty="0"/>
              <a:t>访问距离：目标指令与访问同一</a:t>
            </a:r>
            <a:r>
              <a:rPr lang="en-US" altLang="zh-CN" sz="2000" dirty="0"/>
              <a:t>MMIO </a:t>
            </a:r>
            <a:r>
              <a:rPr lang="zh-CN" altLang="en-US" sz="2000" dirty="0"/>
              <a:t>地址范围的下一条相关指令之间的指令数</a:t>
            </a:r>
          </a:p>
        </p:txBody>
      </p:sp>
      <p:pic>
        <p:nvPicPr>
          <p:cNvPr id="2" name="图片 1">
            <a:extLst>
              <a:ext uri="{FF2B5EF4-FFF2-40B4-BE49-F238E27FC236}">
                <a16:creationId xmlns:a16="http://schemas.microsoft.com/office/drawing/2014/main" id="{6B85FAA7-AF50-491F-AAF4-8478AD1326CE}"/>
              </a:ext>
            </a:extLst>
          </p:cNvPr>
          <p:cNvPicPr>
            <a:picLocks noChangeAspect="1"/>
          </p:cNvPicPr>
          <p:nvPr/>
        </p:nvPicPr>
        <p:blipFill>
          <a:blip r:embed="rId4"/>
          <a:stretch>
            <a:fillRect/>
          </a:stretch>
        </p:blipFill>
        <p:spPr>
          <a:xfrm>
            <a:off x="216404" y="3010933"/>
            <a:ext cx="11759192" cy="3178160"/>
          </a:xfrm>
          <a:prstGeom prst="rect">
            <a:avLst/>
          </a:prstGeom>
        </p:spPr>
      </p:pic>
    </p:spTree>
    <p:extLst>
      <p:ext uri="{BB962C8B-B14F-4D97-AF65-F5344CB8AC3E}">
        <p14:creationId xmlns:p14="http://schemas.microsoft.com/office/powerpoint/2010/main" val="2151091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3F15A963-B29C-4A31-996A-99DD11664EB5}"/>
              </a:ext>
            </a:extLst>
          </p:cNvPr>
          <p:cNvPicPr>
            <a:picLocks noChangeAspect="1"/>
          </p:cNvPicPr>
          <p:nvPr/>
        </p:nvPicPr>
        <p:blipFill rotWithShape="1">
          <a:blip r:embed="rId3"/>
          <a:srcRect b="1594"/>
          <a:stretch/>
        </p:blipFill>
        <p:spPr>
          <a:xfrm>
            <a:off x="0" y="-154735"/>
            <a:ext cx="12192000" cy="6858000"/>
          </a:xfrm>
          <a:prstGeom prst="rect">
            <a:avLst/>
          </a:prstGeom>
        </p:spPr>
      </p:pic>
      <p:sp>
        <p:nvSpPr>
          <p:cNvPr id="4" name="文本框 29">
            <a:extLst>
              <a:ext uri="{FF2B5EF4-FFF2-40B4-BE49-F238E27FC236}">
                <a16:creationId xmlns:a16="http://schemas.microsoft.com/office/drawing/2014/main" id="{571AFDE5-49AB-4677-95F8-886A5BE11441}"/>
              </a:ext>
            </a:extLst>
          </p:cNvPr>
          <p:cNvSpPr txBox="1">
            <a:spLocks noChangeArrowheads="1"/>
          </p:cNvSpPr>
          <p:nvPr/>
        </p:nvSpPr>
        <p:spPr bwMode="auto">
          <a:xfrm>
            <a:off x="567100" y="-19052"/>
            <a:ext cx="4302125"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fontAlgn="auto" hangingPunct="1">
              <a:lnSpc>
                <a:spcPct val="100000"/>
              </a:lnSpc>
              <a:spcBef>
                <a:spcPct val="0"/>
              </a:spcBef>
              <a:spcAft>
                <a:spcPts val="0"/>
              </a:spcAft>
              <a:buFontTx/>
              <a:buNone/>
              <a:defRPr/>
            </a:pPr>
            <a:r>
              <a:rPr lang="zh-CN" altLang="en-US" sz="2600" b="1" dirty="0">
                <a:solidFill>
                  <a:schemeClr val="bg1"/>
                </a:solidFill>
                <a:latin typeface="幼圆" panose="02010509060101010101" pitchFamily="49" charset="-122"/>
                <a:ea typeface="幼圆" panose="02010509060101010101" pitchFamily="49" charset="-122"/>
              </a:rPr>
              <a:t>事务范围提取</a:t>
            </a:r>
          </a:p>
        </p:txBody>
      </p:sp>
      <p:grpSp>
        <p:nvGrpSpPr>
          <p:cNvPr id="5" name="组合 4">
            <a:extLst>
              <a:ext uri="{FF2B5EF4-FFF2-40B4-BE49-F238E27FC236}">
                <a16:creationId xmlns:a16="http://schemas.microsoft.com/office/drawing/2014/main" id="{4B38A5CB-7612-4C49-9C23-2897B05EA6B4}"/>
              </a:ext>
            </a:extLst>
          </p:cNvPr>
          <p:cNvGrpSpPr/>
          <p:nvPr/>
        </p:nvGrpSpPr>
        <p:grpSpPr>
          <a:xfrm>
            <a:off x="153126" y="154735"/>
            <a:ext cx="388036" cy="216739"/>
            <a:chOff x="59267" y="3420098"/>
            <a:chExt cx="6052682" cy="3380753"/>
          </a:xfrm>
        </p:grpSpPr>
        <p:sp>
          <p:nvSpPr>
            <p:cNvPr id="6" name="矩形 5">
              <a:extLst>
                <a:ext uri="{FF2B5EF4-FFF2-40B4-BE49-F238E27FC236}">
                  <a16:creationId xmlns:a16="http://schemas.microsoft.com/office/drawing/2014/main" id="{9C77778B-3CDB-4A5D-A82E-9A5A36B4080D}"/>
                </a:ext>
              </a:extLst>
            </p:cNvPr>
            <p:cNvSpPr/>
            <p:nvPr/>
          </p:nvSpPr>
          <p:spPr>
            <a:xfrm>
              <a:off x="59267" y="3420098"/>
              <a:ext cx="6052682" cy="3380753"/>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CCD95853-020D-4FD7-AD36-070F86EA8907}"/>
                </a:ext>
              </a:extLst>
            </p:cNvPr>
            <p:cNvSpPr/>
            <p:nvPr/>
          </p:nvSpPr>
          <p:spPr>
            <a:xfrm>
              <a:off x="664167" y="4092711"/>
              <a:ext cx="4782376" cy="2076738"/>
            </a:xfrm>
            <a:prstGeom prst="rect">
              <a:avLst/>
            </a:prstGeom>
            <a:no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文本框 7">
            <a:extLst>
              <a:ext uri="{FF2B5EF4-FFF2-40B4-BE49-F238E27FC236}">
                <a16:creationId xmlns:a16="http://schemas.microsoft.com/office/drawing/2014/main" id="{EE8B6C7C-7CB0-40AA-AE32-86EA06B3225A}"/>
              </a:ext>
            </a:extLst>
          </p:cNvPr>
          <p:cNvSpPr txBox="1"/>
          <p:nvPr/>
        </p:nvSpPr>
        <p:spPr>
          <a:xfrm>
            <a:off x="153126" y="752161"/>
            <a:ext cx="6192982" cy="3907095"/>
          </a:xfrm>
          <a:prstGeom prst="rect">
            <a:avLst/>
          </a:prstGeom>
          <a:noFill/>
        </p:spPr>
        <p:txBody>
          <a:bodyPr wrap="square">
            <a:spAutoFit/>
          </a:bodyPr>
          <a:lstStyle/>
          <a:p>
            <a:pPr>
              <a:lnSpc>
                <a:spcPct val="150000"/>
              </a:lnSpc>
            </a:pPr>
            <a:r>
              <a:rPr lang="en-US" altLang="zh-CN" sz="2400" dirty="0"/>
              <a:t>Input</a:t>
            </a:r>
            <a:r>
              <a:rPr lang="zh-CN" altLang="en-US" sz="2400" dirty="0"/>
              <a:t>：</a:t>
            </a:r>
            <a:endParaRPr lang="en-US" altLang="zh-CN" sz="2400" dirty="0"/>
          </a:p>
          <a:p>
            <a:pPr>
              <a:lnSpc>
                <a:spcPct val="150000"/>
              </a:lnSpc>
            </a:pPr>
            <a:r>
              <a:rPr lang="en-US" altLang="zh-CN" sz="2400" dirty="0"/>
              <a:t>	IR</a:t>
            </a:r>
            <a:r>
              <a:rPr lang="zh-CN" altLang="en-US" sz="2400" dirty="0"/>
              <a:t>：中间表示代码</a:t>
            </a:r>
            <a:endParaRPr lang="en-US" altLang="zh-CN" sz="2400" dirty="0"/>
          </a:p>
          <a:p>
            <a:pPr>
              <a:lnSpc>
                <a:spcPct val="150000"/>
              </a:lnSpc>
            </a:pPr>
            <a:r>
              <a:rPr lang="en-US" altLang="zh-CN" sz="2400" dirty="0"/>
              <a:t>	MI</a:t>
            </a:r>
            <a:r>
              <a:rPr lang="zh-CN" altLang="en-US" sz="2400" dirty="0"/>
              <a:t>：目标</a:t>
            </a:r>
            <a:r>
              <a:rPr lang="en-US" altLang="zh-CN" sz="2400" dirty="0"/>
              <a:t>MMIO</a:t>
            </a:r>
            <a:r>
              <a:rPr lang="zh-CN" altLang="en-US" sz="2400" dirty="0"/>
              <a:t>访问指令集</a:t>
            </a:r>
            <a:endParaRPr lang="en-US" altLang="zh-CN" sz="2400" dirty="0"/>
          </a:p>
          <a:p>
            <a:pPr>
              <a:lnSpc>
                <a:spcPct val="150000"/>
              </a:lnSpc>
            </a:pPr>
            <a:r>
              <a:rPr lang="en-US" altLang="zh-CN" sz="2400" dirty="0"/>
              <a:t>	E</a:t>
            </a:r>
            <a:r>
              <a:rPr lang="zh-CN" altLang="en-US" sz="2400" dirty="0"/>
              <a:t>：中断处理程序底层函数</a:t>
            </a:r>
            <a:endParaRPr lang="en-US" altLang="zh-CN" sz="2400" dirty="0"/>
          </a:p>
          <a:p>
            <a:pPr>
              <a:lnSpc>
                <a:spcPct val="150000"/>
              </a:lnSpc>
            </a:pPr>
            <a:r>
              <a:rPr lang="en-US" altLang="zh-CN" sz="2400" dirty="0"/>
              <a:t>	</a:t>
            </a:r>
            <a:r>
              <a:rPr lang="en-US" altLang="zh-CN" sz="2400" dirty="0" err="1"/>
              <a:t>Thr</a:t>
            </a:r>
            <a:r>
              <a:rPr lang="zh-CN" altLang="en-US" sz="2400" dirty="0"/>
              <a:t>：设备访问指令之间的阈值</a:t>
            </a:r>
            <a:endParaRPr lang="en-US" altLang="zh-CN" sz="2400" dirty="0"/>
          </a:p>
          <a:p>
            <a:pPr>
              <a:lnSpc>
                <a:spcPct val="150000"/>
              </a:lnSpc>
            </a:pPr>
            <a:r>
              <a:rPr lang="en-US" altLang="zh-CN" sz="2400" dirty="0"/>
              <a:t>Output</a:t>
            </a:r>
            <a:r>
              <a:rPr lang="zh-CN" altLang="en-US" sz="2400" dirty="0"/>
              <a:t>：</a:t>
            </a:r>
            <a:endParaRPr lang="en-US" altLang="zh-CN" sz="2400" dirty="0"/>
          </a:p>
          <a:p>
            <a:pPr>
              <a:lnSpc>
                <a:spcPct val="150000"/>
              </a:lnSpc>
            </a:pPr>
            <a:r>
              <a:rPr lang="en-US" altLang="zh-CN" sz="2400" dirty="0"/>
              <a:t>	L</a:t>
            </a:r>
            <a:r>
              <a:rPr lang="zh-CN" altLang="en-US" sz="2400" dirty="0"/>
              <a:t>：提取事务范围</a:t>
            </a:r>
          </a:p>
        </p:txBody>
      </p:sp>
      <p:pic>
        <p:nvPicPr>
          <p:cNvPr id="10" name="图片 9">
            <a:extLst>
              <a:ext uri="{FF2B5EF4-FFF2-40B4-BE49-F238E27FC236}">
                <a16:creationId xmlns:a16="http://schemas.microsoft.com/office/drawing/2014/main" id="{AC913B22-9567-4EEB-9CAC-E2C843085CB5}"/>
              </a:ext>
            </a:extLst>
          </p:cNvPr>
          <p:cNvPicPr>
            <a:picLocks noChangeAspect="1"/>
          </p:cNvPicPr>
          <p:nvPr/>
        </p:nvPicPr>
        <p:blipFill>
          <a:blip r:embed="rId4"/>
          <a:stretch>
            <a:fillRect/>
          </a:stretch>
        </p:blipFill>
        <p:spPr>
          <a:xfrm>
            <a:off x="5538522" y="576828"/>
            <a:ext cx="5743892" cy="6126437"/>
          </a:xfrm>
          <a:prstGeom prst="rect">
            <a:avLst/>
          </a:prstGeom>
        </p:spPr>
      </p:pic>
    </p:spTree>
    <p:extLst>
      <p:ext uri="{BB962C8B-B14F-4D97-AF65-F5344CB8AC3E}">
        <p14:creationId xmlns:p14="http://schemas.microsoft.com/office/powerpoint/2010/main" val="958133777"/>
      </p:ext>
    </p:extLst>
  </p:cSld>
  <p:clrMapOvr>
    <a:masterClrMapping/>
  </p:clrMapOvr>
  <p:transition spd="slow">
    <p:wip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3F15A963-B29C-4A31-996A-99DD11664EB5}"/>
              </a:ext>
            </a:extLst>
          </p:cNvPr>
          <p:cNvPicPr>
            <a:picLocks noChangeAspect="1"/>
          </p:cNvPicPr>
          <p:nvPr/>
        </p:nvPicPr>
        <p:blipFill rotWithShape="1">
          <a:blip r:embed="rId3"/>
          <a:srcRect b="1594"/>
          <a:stretch/>
        </p:blipFill>
        <p:spPr>
          <a:xfrm>
            <a:off x="0" y="-154735"/>
            <a:ext cx="12192000" cy="6858000"/>
          </a:xfrm>
          <a:prstGeom prst="rect">
            <a:avLst/>
          </a:prstGeom>
        </p:spPr>
      </p:pic>
      <p:sp>
        <p:nvSpPr>
          <p:cNvPr id="4" name="文本框 29">
            <a:extLst>
              <a:ext uri="{FF2B5EF4-FFF2-40B4-BE49-F238E27FC236}">
                <a16:creationId xmlns:a16="http://schemas.microsoft.com/office/drawing/2014/main" id="{571AFDE5-49AB-4677-95F8-886A5BE11441}"/>
              </a:ext>
            </a:extLst>
          </p:cNvPr>
          <p:cNvSpPr txBox="1">
            <a:spLocks noChangeArrowheads="1"/>
          </p:cNvSpPr>
          <p:nvPr/>
        </p:nvSpPr>
        <p:spPr bwMode="auto">
          <a:xfrm>
            <a:off x="567100" y="-19052"/>
            <a:ext cx="4302125"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fontAlgn="auto" hangingPunct="1">
              <a:lnSpc>
                <a:spcPct val="100000"/>
              </a:lnSpc>
              <a:spcBef>
                <a:spcPct val="0"/>
              </a:spcBef>
              <a:spcAft>
                <a:spcPts val="0"/>
              </a:spcAft>
              <a:buFontTx/>
              <a:buNone/>
              <a:defRPr/>
            </a:pPr>
            <a:r>
              <a:rPr lang="zh-CN" altLang="en-US" sz="2600" b="1" dirty="0">
                <a:solidFill>
                  <a:schemeClr val="bg1"/>
                </a:solidFill>
                <a:latin typeface="幼圆" panose="02010509060101010101" pitchFamily="49" charset="-122"/>
                <a:ea typeface="幼圆" panose="02010509060101010101" pitchFamily="49" charset="-122"/>
              </a:rPr>
              <a:t>事务范围提取</a:t>
            </a:r>
          </a:p>
        </p:txBody>
      </p:sp>
      <p:grpSp>
        <p:nvGrpSpPr>
          <p:cNvPr id="5" name="组合 4">
            <a:extLst>
              <a:ext uri="{FF2B5EF4-FFF2-40B4-BE49-F238E27FC236}">
                <a16:creationId xmlns:a16="http://schemas.microsoft.com/office/drawing/2014/main" id="{4B38A5CB-7612-4C49-9C23-2897B05EA6B4}"/>
              </a:ext>
            </a:extLst>
          </p:cNvPr>
          <p:cNvGrpSpPr/>
          <p:nvPr/>
        </p:nvGrpSpPr>
        <p:grpSpPr>
          <a:xfrm>
            <a:off x="153126" y="154735"/>
            <a:ext cx="388036" cy="216739"/>
            <a:chOff x="59267" y="3420098"/>
            <a:chExt cx="6052682" cy="3380753"/>
          </a:xfrm>
        </p:grpSpPr>
        <p:sp>
          <p:nvSpPr>
            <p:cNvPr id="6" name="矩形 5">
              <a:extLst>
                <a:ext uri="{FF2B5EF4-FFF2-40B4-BE49-F238E27FC236}">
                  <a16:creationId xmlns:a16="http://schemas.microsoft.com/office/drawing/2014/main" id="{9C77778B-3CDB-4A5D-A82E-9A5A36B4080D}"/>
                </a:ext>
              </a:extLst>
            </p:cNvPr>
            <p:cNvSpPr/>
            <p:nvPr/>
          </p:nvSpPr>
          <p:spPr>
            <a:xfrm>
              <a:off x="59267" y="3420098"/>
              <a:ext cx="6052682" cy="3380753"/>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CCD95853-020D-4FD7-AD36-070F86EA8907}"/>
                </a:ext>
              </a:extLst>
            </p:cNvPr>
            <p:cNvSpPr/>
            <p:nvPr/>
          </p:nvSpPr>
          <p:spPr>
            <a:xfrm>
              <a:off x="664167" y="4092711"/>
              <a:ext cx="4782376" cy="2076738"/>
            </a:xfrm>
            <a:prstGeom prst="rect">
              <a:avLst/>
            </a:prstGeom>
            <a:no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 name="图片 1">
            <a:extLst>
              <a:ext uri="{FF2B5EF4-FFF2-40B4-BE49-F238E27FC236}">
                <a16:creationId xmlns:a16="http://schemas.microsoft.com/office/drawing/2014/main" id="{43930E59-28AF-48FA-9C54-6F9EA16F6989}"/>
              </a:ext>
            </a:extLst>
          </p:cNvPr>
          <p:cNvPicPr>
            <a:picLocks noChangeAspect="1"/>
          </p:cNvPicPr>
          <p:nvPr/>
        </p:nvPicPr>
        <p:blipFill rotWithShape="1">
          <a:blip r:embed="rId4"/>
          <a:srcRect t="1753" b="7622"/>
          <a:stretch/>
        </p:blipFill>
        <p:spPr>
          <a:xfrm>
            <a:off x="345204" y="-154735"/>
            <a:ext cx="11051058" cy="2709080"/>
          </a:xfrm>
          <a:prstGeom prst="rect">
            <a:avLst/>
          </a:prstGeom>
        </p:spPr>
      </p:pic>
      <p:pic>
        <p:nvPicPr>
          <p:cNvPr id="15" name="图片 14">
            <a:extLst>
              <a:ext uri="{FF2B5EF4-FFF2-40B4-BE49-F238E27FC236}">
                <a16:creationId xmlns:a16="http://schemas.microsoft.com/office/drawing/2014/main" id="{24229E07-23C9-4B23-84EE-2059E92CD6E4}"/>
              </a:ext>
            </a:extLst>
          </p:cNvPr>
          <p:cNvPicPr>
            <a:picLocks noChangeAspect="1"/>
          </p:cNvPicPr>
          <p:nvPr/>
        </p:nvPicPr>
        <p:blipFill>
          <a:blip r:embed="rId5"/>
          <a:stretch>
            <a:fillRect/>
          </a:stretch>
        </p:blipFill>
        <p:spPr>
          <a:xfrm>
            <a:off x="3592581" y="2613546"/>
            <a:ext cx="4789651" cy="4012351"/>
          </a:xfrm>
          <a:prstGeom prst="rect">
            <a:avLst/>
          </a:prstGeom>
        </p:spPr>
      </p:pic>
    </p:spTree>
    <p:extLst>
      <p:ext uri="{BB962C8B-B14F-4D97-AF65-F5344CB8AC3E}">
        <p14:creationId xmlns:p14="http://schemas.microsoft.com/office/powerpoint/2010/main" val="3096744370"/>
      </p:ext>
    </p:extLst>
  </p:cSld>
  <p:clrMapOvr>
    <a:masterClrMapping/>
  </p:clrMapOvr>
  <p:transition spd="slow">
    <p:wip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3F15A963-B29C-4A31-996A-99DD11664EB5}"/>
              </a:ext>
            </a:extLst>
          </p:cNvPr>
          <p:cNvPicPr>
            <a:picLocks noChangeAspect="1"/>
          </p:cNvPicPr>
          <p:nvPr/>
        </p:nvPicPr>
        <p:blipFill rotWithShape="1">
          <a:blip r:embed="rId3"/>
          <a:srcRect b="1594"/>
          <a:stretch/>
        </p:blipFill>
        <p:spPr>
          <a:xfrm>
            <a:off x="0" y="-48686"/>
            <a:ext cx="12192000" cy="6858000"/>
          </a:xfrm>
          <a:prstGeom prst="rect">
            <a:avLst/>
          </a:prstGeom>
        </p:spPr>
      </p:pic>
      <p:sp>
        <p:nvSpPr>
          <p:cNvPr id="4" name="文本框 29">
            <a:extLst>
              <a:ext uri="{FF2B5EF4-FFF2-40B4-BE49-F238E27FC236}">
                <a16:creationId xmlns:a16="http://schemas.microsoft.com/office/drawing/2014/main" id="{571AFDE5-49AB-4677-95F8-886A5BE11441}"/>
              </a:ext>
            </a:extLst>
          </p:cNvPr>
          <p:cNvSpPr txBox="1">
            <a:spLocks noChangeArrowheads="1"/>
          </p:cNvSpPr>
          <p:nvPr/>
        </p:nvSpPr>
        <p:spPr bwMode="auto">
          <a:xfrm>
            <a:off x="567100" y="-19052"/>
            <a:ext cx="4302125"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fontAlgn="auto" hangingPunct="1">
              <a:lnSpc>
                <a:spcPct val="100000"/>
              </a:lnSpc>
              <a:spcBef>
                <a:spcPct val="0"/>
              </a:spcBef>
              <a:spcAft>
                <a:spcPts val="0"/>
              </a:spcAft>
              <a:buFontTx/>
              <a:buNone/>
              <a:defRPr/>
            </a:pPr>
            <a:r>
              <a:rPr lang="zh-CN" altLang="en-US" sz="2600" b="1" dirty="0">
                <a:solidFill>
                  <a:schemeClr val="bg1"/>
                </a:solidFill>
                <a:latin typeface="幼圆" panose="02010509060101010101" pitchFamily="49" charset="-122"/>
                <a:ea typeface="幼圆" panose="02010509060101010101" pitchFamily="49" charset="-122"/>
              </a:rPr>
              <a:t>事务范围提取</a:t>
            </a:r>
          </a:p>
        </p:txBody>
      </p:sp>
      <p:grpSp>
        <p:nvGrpSpPr>
          <p:cNvPr id="5" name="组合 4">
            <a:extLst>
              <a:ext uri="{FF2B5EF4-FFF2-40B4-BE49-F238E27FC236}">
                <a16:creationId xmlns:a16="http://schemas.microsoft.com/office/drawing/2014/main" id="{4B38A5CB-7612-4C49-9C23-2897B05EA6B4}"/>
              </a:ext>
            </a:extLst>
          </p:cNvPr>
          <p:cNvGrpSpPr/>
          <p:nvPr/>
        </p:nvGrpSpPr>
        <p:grpSpPr>
          <a:xfrm>
            <a:off x="153126" y="154735"/>
            <a:ext cx="388036" cy="216739"/>
            <a:chOff x="59267" y="3420098"/>
            <a:chExt cx="6052682" cy="3380753"/>
          </a:xfrm>
        </p:grpSpPr>
        <p:sp>
          <p:nvSpPr>
            <p:cNvPr id="6" name="矩形 5">
              <a:extLst>
                <a:ext uri="{FF2B5EF4-FFF2-40B4-BE49-F238E27FC236}">
                  <a16:creationId xmlns:a16="http://schemas.microsoft.com/office/drawing/2014/main" id="{9C77778B-3CDB-4A5D-A82E-9A5A36B4080D}"/>
                </a:ext>
              </a:extLst>
            </p:cNvPr>
            <p:cNvSpPr/>
            <p:nvPr/>
          </p:nvSpPr>
          <p:spPr>
            <a:xfrm>
              <a:off x="59267" y="3420098"/>
              <a:ext cx="6052682" cy="3380753"/>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CCD95853-020D-4FD7-AD36-070F86EA8907}"/>
                </a:ext>
              </a:extLst>
            </p:cNvPr>
            <p:cNvSpPr/>
            <p:nvPr/>
          </p:nvSpPr>
          <p:spPr>
            <a:xfrm>
              <a:off x="664167" y="4092711"/>
              <a:ext cx="4782376" cy="2076738"/>
            </a:xfrm>
            <a:prstGeom prst="rect">
              <a:avLst/>
            </a:prstGeom>
            <a:no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文本框 7">
            <a:extLst>
              <a:ext uri="{FF2B5EF4-FFF2-40B4-BE49-F238E27FC236}">
                <a16:creationId xmlns:a16="http://schemas.microsoft.com/office/drawing/2014/main" id="{257BAED4-E701-4172-82BA-DD7310097E6A}"/>
              </a:ext>
            </a:extLst>
          </p:cNvPr>
          <p:cNvSpPr txBox="1"/>
          <p:nvPr/>
        </p:nvSpPr>
        <p:spPr>
          <a:xfrm>
            <a:off x="763977" y="1741025"/>
            <a:ext cx="10664045" cy="707886"/>
          </a:xfrm>
          <a:prstGeom prst="rect">
            <a:avLst/>
          </a:prstGeom>
          <a:noFill/>
        </p:spPr>
        <p:txBody>
          <a:bodyPr wrap="square">
            <a:spAutoFit/>
          </a:bodyPr>
          <a:lstStyle/>
          <a:p>
            <a:r>
              <a:rPr lang="zh-CN" altLang="en-US" sz="2000" dirty="0"/>
              <a:t>具体来说，如果满足以下三种情况，</a:t>
            </a:r>
            <a:r>
              <a:rPr lang="en-US" altLang="zh-CN" sz="2000" dirty="0"/>
              <a:t>PASAN</a:t>
            </a:r>
            <a:r>
              <a:rPr lang="zh-CN" altLang="en-US" sz="2000" dirty="0"/>
              <a:t>将</a:t>
            </a:r>
            <a:r>
              <a:rPr lang="en-US" altLang="zh-CN" sz="2000" dirty="0"/>
              <a:t> </a:t>
            </a:r>
            <a:r>
              <a:rPr lang="zh-CN" altLang="en-US" sz="2000" dirty="0"/>
              <a:t>会判断一条 </a:t>
            </a:r>
            <a:r>
              <a:rPr lang="en-US" altLang="zh-CN" sz="2000" dirty="0"/>
              <a:t>MMIO </a:t>
            </a:r>
            <a:r>
              <a:rPr lang="zh-CN" altLang="en-US" sz="2000" dirty="0"/>
              <a:t>访问指令是否属于一个事务范围（第 </a:t>
            </a:r>
            <a:r>
              <a:rPr lang="en-US" altLang="zh-CN" sz="2000" dirty="0"/>
              <a:t>12 </a:t>
            </a:r>
            <a:r>
              <a:rPr lang="zh-CN" altLang="en-US" sz="2000" dirty="0"/>
              <a:t>行</a:t>
            </a:r>
            <a:r>
              <a:rPr lang="zh-CN" altLang="en-US" dirty="0"/>
              <a:t>）</a:t>
            </a:r>
          </a:p>
        </p:txBody>
      </p:sp>
      <p:sp>
        <p:nvSpPr>
          <p:cNvPr id="10" name="文本框 9">
            <a:extLst>
              <a:ext uri="{FF2B5EF4-FFF2-40B4-BE49-F238E27FC236}">
                <a16:creationId xmlns:a16="http://schemas.microsoft.com/office/drawing/2014/main" id="{B20EBC1F-5E0F-419C-BA5A-C9BA3894AEDA}"/>
              </a:ext>
            </a:extLst>
          </p:cNvPr>
          <p:cNvSpPr txBox="1"/>
          <p:nvPr/>
        </p:nvSpPr>
        <p:spPr>
          <a:xfrm>
            <a:off x="3510822" y="2981280"/>
            <a:ext cx="6223518" cy="400110"/>
          </a:xfrm>
          <a:prstGeom prst="rect">
            <a:avLst/>
          </a:prstGeom>
          <a:noFill/>
        </p:spPr>
        <p:txBody>
          <a:bodyPr wrap="square">
            <a:spAutoFit/>
          </a:bodyPr>
          <a:lstStyle/>
          <a:p>
            <a:r>
              <a:rPr lang="en-US" altLang="zh-CN" sz="2000" dirty="0"/>
              <a:t>1</a:t>
            </a:r>
            <a:r>
              <a:rPr lang="zh-CN" altLang="en-US" sz="2000" dirty="0"/>
              <a:t>、外围</a:t>
            </a:r>
            <a:r>
              <a:rPr lang="en-US" altLang="zh-CN" sz="2000" dirty="0"/>
              <a:t>MMIO</a:t>
            </a:r>
            <a:r>
              <a:rPr lang="zh-CN" altLang="en-US" sz="2000" dirty="0"/>
              <a:t>等待模式（</a:t>
            </a:r>
            <a:r>
              <a:rPr lang="en-US" altLang="zh-CN" sz="2000" dirty="0" err="1"/>
              <a:t>waite</a:t>
            </a:r>
            <a:r>
              <a:rPr lang="zh-CN" altLang="en-US" sz="2000" dirty="0"/>
              <a:t>指令）</a:t>
            </a:r>
          </a:p>
        </p:txBody>
      </p:sp>
      <p:sp>
        <p:nvSpPr>
          <p:cNvPr id="12" name="文本框 11">
            <a:extLst>
              <a:ext uri="{FF2B5EF4-FFF2-40B4-BE49-F238E27FC236}">
                <a16:creationId xmlns:a16="http://schemas.microsoft.com/office/drawing/2014/main" id="{1F7B9E0F-9113-493D-9EF4-098E5B2775AF}"/>
              </a:ext>
            </a:extLst>
          </p:cNvPr>
          <p:cNvSpPr txBox="1"/>
          <p:nvPr/>
        </p:nvSpPr>
        <p:spPr>
          <a:xfrm>
            <a:off x="3510822" y="3845034"/>
            <a:ext cx="6223518" cy="400110"/>
          </a:xfrm>
          <a:prstGeom prst="rect">
            <a:avLst/>
          </a:prstGeom>
          <a:noFill/>
        </p:spPr>
        <p:txBody>
          <a:bodyPr wrap="square">
            <a:spAutoFit/>
          </a:bodyPr>
          <a:lstStyle/>
          <a:p>
            <a:r>
              <a:rPr lang="en-US" altLang="zh-CN" sz="2000" dirty="0"/>
              <a:t>2</a:t>
            </a:r>
            <a:r>
              <a:rPr lang="zh-CN" altLang="en-US" sz="2000" dirty="0"/>
              <a:t>、不同的访问距离阈值</a:t>
            </a:r>
          </a:p>
        </p:txBody>
      </p:sp>
      <p:sp>
        <p:nvSpPr>
          <p:cNvPr id="14" name="文本框 13">
            <a:extLst>
              <a:ext uri="{FF2B5EF4-FFF2-40B4-BE49-F238E27FC236}">
                <a16:creationId xmlns:a16="http://schemas.microsoft.com/office/drawing/2014/main" id="{D829D801-3C85-4F0F-999A-C7EA35B02324}"/>
              </a:ext>
            </a:extLst>
          </p:cNvPr>
          <p:cNvSpPr txBox="1"/>
          <p:nvPr/>
        </p:nvSpPr>
        <p:spPr>
          <a:xfrm>
            <a:off x="3510822" y="4708788"/>
            <a:ext cx="6223518" cy="400110"/>
          </a:xfrm>
          <a:prstGeom prst="rect">
            <a:avLst/>
          </a:prstGeom>
          <a:noFill/>
        </p:spPr>
        <p:txBody>
          <a:bodyPr wrap="square">
            <a:spAutoFit/>
          </a:bodyPr>
          <a:lstStyle/>
          <a:p>
            <a:r>
              <a:rPr lang="en-US" altLang="zh-CN" sz="2000" dirty="0"/>
              <a:t>3</a:t>
            </a:r>
            <a:r>
              <a:rPr lang="zh-CN" altLang="en-US" sz="2000" dirty="0"/>
              <a:t>、写入访问包含</a:t>
            </a:r>
          </a:p>
        </p:txBody>
      </p:sp>
      <p:sp>
        <p:nvSpPr>
          <p:cNvPr id="15" name="文本框 14">
            <a:extLst>
              <a:ext uri="{FF2B5EF4-FFF2-40B4-BE49-F238E27FC236}">
                <a16:creationId xmlns:a16="http://schemas.microsoft.com/office/drawing/2014/main" id="{AB062A15-5A88-4481-AA4F-D21BCF945377}"/>
              </a:ext>
            </a:extLst>
          </p:cNvPr>
          <p:cNvSpPr txBox="1"/>
          <p:nvPr/>
        </p:nvSpPr>
        <p:spPr>
          <a:xfrm>
            <a:off x="191906" y="825417"/>
            <a:ext cx="6192982" cy="461665"/>
          </a:xfrm>
          <a:prstGeom prst="rect">
            <a:avLst/>
          </a:prstGeom>
          <a:noFill/>
        </p:spPr>
        <p:txBody>
          <a:bodyPr wrap="square">
            <a:spAutoFit/>
          </a:bodyPr>
          <a:lstStyle/>
          <a:p>
            <a:r>
              <a:rPr lang="en-US" altLang="zh-CN" sz="2400" dirty="0"/>
              <a:t>2</a:t>
            </a:r>
            <a:r>
              <a:rPr lang="zh-CN" altLang="en-US" sz="2400" dirty="0"/>
              <a:t>、确定一个事务范围</a:t>
            </a:r>
          </a:p>
        </p:txBody>
      </p:sp>
    </p:spTree>
    <p:extLst>
      <p:ext uri="{BB962C8B-B14F-4D97-AF65-F5344CB8AC3E}">
        <p14:creationId xmlns:p14="http://schemas.microsoft.com/office/powerpoint/2010/main" val="1213986960"/>
      </p:ext>
    </p:extLst>
  </p:cSld>
  <p:clrMapOvr>
    <a:masterClrMapping/>
  </p:clrMapOvr>
  <p:transition spd="slow">
    <p:wip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3F15A963-B29C-4A31-996A-99DD11664EB5}"/>
              </a:ext>
            </a:extLst>
          </p:cNvPr>
          <p:cNvPicPr>
            <a:picLocks noChangeAspect="1"/>
          </p:cNvPicPr>
          <p:nvPr/>
        </p:nvPicPr>
        <p:blipFill rotWithShape="1">
          <a:blip r:embed="rId3"/>
          <a:srcRect b="1594"/>
          <a:stretch/>
        </p:blipFill>
        <p:spPr>
          <a:xfrm>
            <a:off x="0" y="-48686"/>
            <a:ext cx="12192000" cy="6858000"/>
          </a:xfrm>
          <a:prstGeom prst="rect">
            <a:avLst/>
          </a:prstGeom>
        </p:spPr>
      </p:pic>
      <p:sp>
        <p:nvSpPr>
          <p:cNvPr id="4" name="文本框 29">
            <a:extLst>
              <a:ext uri="{FF2B5EF4-FFF2-40B4-BE49-F238E27FC236}">
                <a16:creationId xmlns:a16="http://schemas.microsoft.com/office/drawing/2014/main" id="{571AFDE5-49AB-4677-95F8-886A5BE11441}"/>
              </a:ext>
            </a:extLst>
          </p:cNvPr>
          <p:cNvSpPr txBox="1">
            <a:spLocks noChangeArrowheads="1"/>
          </p:cNvSpPr>
          <p:nvPr/>
        </p:nvSpPr>
        <p:spPr bwMode="auto">
          <a:xfrm>
            <a:off x="567100" y="-19052"/>
            <a:ext cx="4302125"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fontAlgn="auto" hangingPunct="1">
              <a:lnSpc>
                <a:spcPct val="100000"/>
              </a:lnSpc>
              <a:spcBef>
                <a:spcPct val="0"/>
              </a:spcBef>
              <a:spcAft>
                <a:spcPts val="0"/>
              </a:spcAft>
              <a:buFontTx/>
              <a:buNone/>
              <a:defRPr/>
            </a:pPr>
            <a:r>
              <a:rPr lang="zh-CN" altLang="en-US" sz="2600" b="1" dirty="0">
                <a:solidFill>
                  <a:schemeClr val="bg1"/>
                </a:solidFill>
                <a:latin typeface="幼圆" panose="02010509060101010101" pitchFamily="49" charset="-122"/>
                <a:ea typeface="幼圆" panose="02010509060101010101" pitchFamily="49" charset="-122"/>
              </a:rPr>
              <a:t>事务范围提取</a:t>
            </a:r>
          </a:p>
        </p:txBody>
      </p:sp>
      <p:grpSp>
        <p:nvGrpSpPr>
          <p:cNvPr id="5" name="组合 4">
            <a:extLst>
              <a:ext uri="{FF2B5EF4-FFF2-40B4-BE49-F238E27FC236}">
                <a16:creationId xmlns:a16="http://schemas.microsoft.com/office/drawing/2014/main" id="{4B38A5CB-7612-4C49-9C23-2897B05EA6B4}"/>
              </a:ext>
            </a:extLst>
          </p:cNvPr>
          <p:cNvGrpSpPr/>
          <p:nvPr/>
        </p:nvGrpSpPr>
        <p:grpSpPr>
          <a:xfrm>
            <a:off x="153126" y="154735"/>
            <a:ext cx="388036" cy="216739"/>
            <a:chOff x="59267" y="3420098"/>
            <a:chExt cx="6052682" cy="3380753"/>
          </a:xfrm>
        </p:grpSpPr>
        <p:sp>
          <p:nvSpPr>
            <p:cNvPr id="6" name="矩形 5">
              <a:extLst>
                <a:ext uri="{FF2B5EF4-FFF2-40B4-BE49-F238E27FC236}">
                  <a16:creationId xmlns:a16="http://schemas.microsoft.com/office/drawing/2014/main" id="{9C77778B-3CDB-4A5D-A82E-9A5A36B4080D}"/>
                </a:ext>
              </a:extLst>
            </p:cNvPr>
            <p:cNvSpPr/>
            <p:nvPr/>
          </p:nvSpPr>
          <p:spPr>
            <a:xfrm>
              <a:off x="59267" y="3420098"/>
              <a:ext cx="6052682" cy="3380753"/>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CCD95853-020D-4FD7-AD36-070F86EA8907}"/>
                </a:ext>
              </a:extLst>
            </p:cNvPr>
            <p:cNvSpPr/>
            <p:nvPr/>
          </p:nvSpPr>
          <p:spPr>
            <a:xfrm>
              <a:off x="664167" y="4092711"/>
              <a:ext cx="4782376" cy="2076738"/>
            </a:xfrm>
            <a:prstGeom prst="rect">
              <a:avLst/>
            </a:prstGeom>
            <a:no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文本框 7">
            <a:extLst>
              <a:ext uri="{FF2B5EF4-FFF2-40B4-BE49-F238E27FC236}">
                <a16:creationId xmlns:a16="http://schemas.microsoft.com/office/drawing/2014/main" id="{33714CB8-8DB4-420F-8BF0-F6864B28E780}"/>
              </a:ext>
            </a:extLst>
          </p:cNvPr>
          <p:cNvSpPr txBox="1"/>
          <p:nvPr/>
        </p:nvSpPr>
        <p:spPr>
          <a:xfrm>
            <a:off x="153126" y="752161"/>
            <a:ext cx="6192982" cy="461665"/>
          </a:xfrm>
          <a:prstGeom prst="rect">
            <a:avLst/>
          </a:prstGeom>
          <a:noFill/>
        </p:spPr>
        <p:txBody>
          <a:bodyPr wrap="square">
            <a:spAutoFit/>
          </a:bodyPr>
          <a:lstStyle/>
          <a:p>
            <a:r>
              <a:rPr lang="en-US" altLang="zh-CN" sz="2400" dirty="0"/>
              <a:t>3</a:t>
            </a:r>
            <a:r>
              <a:rPr lang="zh-CN" altLang="en-US" sz="2400" dirty="0"/>
              <a:t>、处理指令的调用</a:t>
            </a:r>
          </a:p>
        </p:txBody>
      </p:sp>
      <p:sp>
        <p:nvSpPr>
          <p:cNvPr id="9" name="文本框 8">
            <a:extLst>
              <a:ext uri="{FF2B5EF4-FFF2-40B4-BE49-F238E27FC236}">
                <a16:creationId xmlns:a16="http://schemas.microsoft.com/office/drawing/2014/main" id="{8BF3C478-71D0-4BAE-8A7A-9071534D18AD}"/>
              </a:ext>
            </a:extLst>
          </p:cNvPr>
          <p:cNvSpPr txBox="1"/>
          <p:nvPr/>
        </p:nvSpPr>
        <p:spPr>
          <a:xfrm>
            <a:off x="765110" y="1645341"/>
            <a:ext cx="10151705" cy="646331"/>
          </a:xfrm>
          <a:prstGeom prst="rect">
            <a:avLst/>
          </a:prstGeom>
          <a:noFill/>
        </p:spPr>
        <p:txBody>
          <a:bodyPr wrap="square">
            <a:spAutoFit/>
          </a:bodyPr>
          <a:lstStyle/>
          <a:p>
            <a:r>
              <a:rPr lang="zh-CN" altLang="en-US" dirty="0"/>
              <a:t>当分析一条调用指令，它就会首先递归地处理该调用指令，一直跟踪调用堆栈，以遵守上下文相关性（第</a:t>
            </a:r>
            <a:r>
              <a:rPr lang="en-US" altLang="zh-CN" dirty="0"/>
              <a:t>4-5</a:t>
            </a:r>
            <a:r>
              <a:rPr lang="zh-CN" altLang="en-US" dirty="0"/>
              <a:t>、</a:t>
            </a:r>
            <a:r>
              <a:rPr lang="en-US" altLang="zh-CN" dirty="0"/>
              <a:t>21</a:t>
            </a:r>
            <a:r>
              <a:rPr lang="zh-CN" altLang="en-US" dirty="0"/>
              <a:t>、</a:t>
            </a:r>
            <a:r>
              <a:rPr lang="en-US" altLang="zh-CN" dirty="0"/>
              <a:t>23</a:t>
            </a:r>
            <a:r>
              <a:rPr lang="zh-CN" altLang="en-US" dirty="0"/>
              <a:t>行）</a:t>
            </a:r>
          </a:p>
        </p:txBody>
      </p:sp>
      <p:sp>
        <p:nvSpPr>
          <p:cNvPr id="11" name="文本框 10">
            <a:extLst>
              <a:ext uri="{FF2B5EF4-FFF2-40B4-BE49-F238E27FC236}">
                <a16:creationId xmlns:a16="http://schemas.microsoft.com/office/drawing/2014/main" id="{EC145D22-DF59-4598-B3C9-A2005BC0A589}"/>
              </a:ext>
            </a:extLst>
          </p:cNvPr>
          <p:cNvSpPr txBox="1"/>
          <p:nvPr/>
        </p:nvSpPr>
        <p:spPr>
          <a:xfrm>
            <a:off x="765109" y="2699953"/>
            <a:ext cx="10151705" cy="646331"/>
          </a:xfrm>
          <a:prstGeom prst="rect">
            <a:avLst/>
          </a:prstGeom>
          <a:noFill/>
        </p:spPr>
        <p:txBody>
          <a:bodyPr wrap="square">
            <a:spAutoFit/>
          </a:bodyPr>
          <a:lstStyle/>
          <a:p>
            <a:r>
              <a:rPr lang="zh-CN" altLang="en-US" dirty="0"/>
              <a:t>为了防止重复的递归函数调用分析，</a:t>
            </a:r>
            <a:r>
              <a:rPr lang="en-US" altLang="zh-CN" dirty="0"/>
              <a:t>PASAN</a:t>
            </a:r>
            <a:r>
              <a:rPr lang="zh-CN" altLang="en-US" dirty="0"/>
              <a:t>生成一个不重复的被调用方列表（第</a:t>
            </a:r>
            <a:r>
              <a:rPr lang="en-US" altLang="zh-CN" dirty="0"/>
              <a:t>17</a:t>
            </a:r>
            <a:r>
              <a:rPr lang="zh-CN" altLang="en-US" dirty="0"/>
              <a:t>行），还需要处理两个挑战：递归调用和间接调用</a:t>
            </a:r>
          </a:p>
        </p:txBody>
      </p:sp>
      <p:sp>
        <p:nvSpPr>
          <p:cNvPr id="13" name="文本框 12">
            <a:extLst>
              <a:ext uri="{FF2B5EF4-FFF2-40B4-BE49-F238E27FC236}">
                <a16:creationId xmlns:a16="http://schemas.microsoft.com/office/drawing/2014/main" id="{886C4682-CD4B-41C1-8647-2B8F86C6ED8A}"/>
              </a:ext>
            </a:extLst>
          </p:cNvPr>
          <p:cNvSpPr txBox="1"/>
          <p:nvPr/>
        </p:nvSpPr>
        <p:spPr>
          <a:xfrm>
            <a:off x="765108" y="3860608"/>
            <a:ext cx="10151705" cy="646331"/>
          </a:xfrm>
          <a:prstGeom prst="rect">
            <a:avLst/>
          </a:prstGeom>
          <a:noFill/>
        </p:spPr>
        <p:txBody>
          <a:bodyPr wrap="square">
            <a:spAutoFit/>
          </a:bodyPr>
          <a:lstStyle/>
          <a:p>
            <a:r>
              <a:rPr lang="zh-CN" altLang="en-US" dirty="0"/>
              <a:t>为了处理间接调用的情况，</a:t>
            </a:r>
            <a:r>
              <a:rPr lang="en-US" altLang="zh-CN" dirty="0"/>
              <a:t>PASAN</a:t>
            </a:r>
            <a:r>
              <a:rPr lang="zh-CN" altLang="en-US" dirty="0"/>
              <a:t>首先检索被调用方列表。如果这是直接调用指令，则列表中只有一个被调用方。否则，可能会有多个具有不同调用堆栈的被调用方。</a:t>
            </a:r>
          </a:p>
        </p:txBody>
      </p:sp>
      <p:pic>
        <p:nvPicPr>
          <p:cNvPr id="2" name="图片 1">
            <a:extLst>
              <a:ext uri="{FF2B5EF4-FFF2-40B4-BE49-F238E27FC236}">
                <a16:creationId xmlns:a16="http://schemas.microsoft.com/office/drawing/2014/main" id="{A5EA7249-D5EE-40C8-B904-69BE69EE74E4}"/>
              </a:ext>
            </a:extLst>
          </p:cNvPr>
          <p:cNvPicPr>
            <a:picLocks noChangeAspect="1"/>
          </p:cNvPicPr>
          <p:nvPr/>
        </p:nvPicPr>
        <p:blipFill>
          <a:blip r:embed="rId4"/>
          <a:stretch>
            <a:fillRect/>
          </a:stretch>
        </p:blipFill>
        <p:spPr>
          <a:xfrm>
            <a:off x="3551209" y="2797798"/>
            <a:ext cx="4791871" cy="4011516"/>
          </a:xfrm>
          <a:prstGeom prst="rect">
            <a:avLst/>
          </a:prstGeom>
        </p:spPr>
      </p:pic>
    </p:spTree>
    <p:extLst>
      <p:ext uri="{BB962C8B-B14F-4D97-AF65-F5344CB8AC3E}">
        <p14:creationId xmlns:p14="http://schemas.microsoft.com/office/powerpoint/2010/main" val="120462359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3F15A963-B29C-4A31-996A-99DD11664EB5}"/>
              </a:ext>
            </a:extLst>
          </p:cNvPr>
          <p:cNvPicPr>
            <a:picLocks noChangeAspect="1"/>
          </p:cNvPicPr>
          <p:nvPr/>
        </p:nvPicPr>
        <p:blipFill rotWithShape="1">
          <a:blip r:embed="rId3"/>
          <a:srcRect b="1594"/>
          <a:stretch/>
        </p:blipFill>
        <p:spPr>
          <a:xfrm>
            <a:off x="0" y="-48686"/>
            <a:ext cx="12192000" cy="6858000"/>
          </a:xfrm>
          <a:prstGeom prst="rect">
            <a:avLst/>
          </a:prstGeom>
        </p:spPr>
      </p:pic>
      <p:sp>
        <p:nvSpPr>
          <p:cNvPr id="4" name="文本框 29">
            <a:extLst>
              <a:ext uri="{FF2B5EF4-FFF2-40B4-BE49-F238E27FC236}">
                <a16:creationId xmlns:a16="http://schemas.microsoft.com/office/drawing/2014/main" id="{571AFDE5-49AB-4677-95F8-886A5BE11441}"/>
              </a:ext>
            </a:extLst>
          </p:cNvPr>
          <p:cNvSpPr txBox="1">
            <a:spLocks noChangeArrowheads="1"/>
          </p:cNvSpPr>
          <p:nvPr/>
        </p:nvSpPr>
        <p:spPr bwMode="auto">
          <a:xfrm>
            <a:off x="567100" y="-19052"/>
            <a:ext cx="4302125"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fontAlgn="auto" hangingPunct="1">
              <a:lnSpc>
                <a:spcPct val="100000"/>
              </a:lnSpc>
              <a:spcBef>
                <a:spcPct val="0"/>
              </a:spcBef>
              <a:spcAft>
                <a:spcPts val="0"/>
              </a:spcAft>
              <a:buFontTx/>
              <a:buNone/>
              <a:defRPr/>
            </a:pPr>
            <a:r>
              <a:rPr lang="zh-CN" altLang="en-US" sz="2600" b="1" dirty="0">
                <a:solidFill>
                  <a:schemeClr val="bg1"/>
                </a:solidFill>
                <a:latin typeface="幼圆" panose="02010509060101010101" pitchFamily="49" charset="-122"/>
                <a:ea typeface="幼圆" panose="02010509060101010101" pitchFamily="49" charset="-122"/>
              </a:rPr>
              <a:t>并发错误检测</a:t>
            </a:r>
          </a:p>
        </p:txBody>
      </p:sp>
      <p:grpSp>
        <p:nvGrpSpPr>
          <p:cNvPr id="5" name="组合 4">
            <a:extLst>
              <a:ext uri="{FF2B5EF4-FFF2-40B4-BE49-F238E27FC236}">
                <a16:creationId xmlns:a16="http://schemas.microsoft.com/office/drawing/2014/main" id="{4B38A5CB-7612-4C49-9C23-2897B05EA6B4}"/>
              </a:ext>
            </a:extLst>
          </p:cNvPr>
          <p:cNvGrpSpPr/>
          <p:nvPr/>
        </p:nvGrpSpPr>
        <p:grpSpPr>
          <a:xfrm>
            <a:off x="153126" y="154735"/>
            <a:ext cx="388036" cy="216739"/>
            <a:chOff x="59267" y="3420098"/>
            <a:chExt cx="6052682" cy="3380753"/>
          </a:xfrm>
        </p:grpSpPr>
        <p:sp>
          <p:nvSpPr>
            <p:cNvPr id="6" name="矩形 5">
              <a:extLst>
                <a:ext uri="{FF2B5EF4-FFF2-40B4-BE49-F238E27FC236}">
                  <a16:creationId xmlns:a16="http://schemas.microsoft.com/office/drawing/2014/main" id="{9C77778B-3CDB-4A5D-A82E-9A5A36B4080D}"/>
                </a:ext>
              </a:extLst>
            </p:cNvPr>
            <p:cNvSpPr/>
            <p:nvPr/>
          </p:nvSpPr>
          <p:spPr>
            <a:xfrm>
              <a:off x="59267" y="3420098"/>
              <a:ext cx="6052682" cy="3380753"/>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CCD95853-020D-4FD7-AD36-070F86EA8907}"/>
                </a:ext>
              </a:extLst>
            </p:cNvPr>
            <p:cNvSpPr/>
            <p:nvPr/>
          </p:nvSpPr>
          <p:spPr>
            <a:xfrm>
              <a:off x="664167" y="4092711"/>
              <a:ext cx="4782376" cy="2076738"/>
            </a:xfrm>
            <a:prstGeom prst="rect">
              <a:avLst/>
            </a:prstGeom>
            <a:no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文本框 7">
            <a:extLst>
              <a:ext uri="{FF2B5EF4-FFF2-40B4-BE49-F238E27FC236}">
                <a16:creationId xmlns:a16="http://schemas.microsoft.com/office/drawing/2014/main" id="{0D67E099-5CDD-48E4-B3D1-F1B8187262F4}"/>
              </a:ext>
            </a:extLst>
          </p:cNvPr>
          <p:cNvSpPr txBox="1"/>
          <p:nvPr/>
        </p:nvSpPr>
        <p:spPr>
          <a:xfrm>
            <a:off x="1042738" y="832972"/>
            <a:ext cx="9673388" cy="369332"/>
          </a:xfrm>
          <a:prstGeom prst="rect">
            <a:avLst/>
          </a:prstGeom>
          <a:noFill/>
        </p:spPr>
        <p:txBody>
          <a:bodyPr wrap="square">
            <a:spAutoFit/>
          </a:bodyPr>
          <a:lstStyle/>
          <a:p>
            <a:r>
              <a:rPr lang="zh-CN" altLang="en-US" dirty="0"/>
              <a:t>从前面的步骤中获取以下输入：并发可执行指令；由某些锁对象锁定的指令范围；事务范围</a:t>
            </a:r>
          </a:p>
        </p:txBody>
      </p:sp>
      <p:sp>
        <p:nvSpPr>
          <p:cNvPr id="10" name="文本框 9">
            <a:extLst>
              <a:ext uri="{FF2B5EF4-FFF2-40B4-BE49-F238E27FC236}">
                <a16:creationId xmlns:a16="http://schemas.microsoft.com/office/drawing/2014/main" id="{1E04EE42-7629-4BDB-A753-3399A3E3A826}"/>
              </a:ext>
            </a:extLst>
          </p:cNvPr>
          <p:cNvSpPr txBox="1"/>
          <p:nvPr/>
        </p:nvSpPr>
        <p:spPr>
          <a:xfrm>
            <a:off x="1042738" y="1546779"/>
            <a:ext cx="8189494" cy="369332"/>
          </a:xfrm>
          <a:prstGeom prst="rect">
            <a:avLst/>
          </a:prstGeom>
          <a:noFill/>
        </p:spPr>
        <p:txBody>
          <a:bodyPr wrap="square">
            <a:spAutoFit/>
          </a:bodyPr>
          <a:lstStyle/>
          <a:p>
            <a:r>
              <a:rPr lang="zh-CN" altLang="en-US" dirty="0"/>
              <a:t>采用了一种结合以下两种策略的新方法：地址范围感知策略和事务感知策略</a:t>
            </a:r>
          </a:p>
        </p:txBody>
      </p:sp>
      <p:sp>
        <p:nvSpPr>
          <p:cNvPr id="12" name="文本框 11">
            <a:extLst>
              <a:ext uri="{FF2B5EF4-FFF2-40B4-BE49-F238E27FC236}">
                <a16:creationId xmlns:a16="http://schemas.microsoft.com/office/drawing/2014/main" id="{EB29E8FC-3EFB-4ADC-AF43-1940EFE78FD9}"/>
              </a:ext>
            </a:extLst>
          </p:cNvPr>
          <p:cNvSpPr txBox="1"/>
          <p:nvPr/>
        </p:nvSpPr>
        <p:spPr>
          <a:xfrm>
            <a:off x="1042738" y="2244972"/>
            <a:ext cx="9673388" cy="369332"/>
          </a:xfrm>
          <a:prstGeom prst="rect">
            <a:avLst/>
          </a:prstGeom>
          <a:noFill/>
        </p:spPr>
        <p:txBody>
          <a:bodyPr wrap="square">
            <a:spAutoFit/>
          </a:bodyPr>
          <a:lstStyle/>
          <a:p>
            <a:r>
              <a:rPr lang="zh-CN" altLang="en-US" dirty="0"/>
              <a:t>地址范围感知策略：</a:t>
            </a:r>
            <a:r>
              <a:rPr lang="en-US" altLang="zh-CN" dirty="0"/>
              <a:t>PASAN</a:t>
            </a:r>
            <a:r>
              <a:rPr lang="zh-CN" altLang="en-US" dirty="0"/>
              <a:t>必须检查两个访问的</a:t>
            </a:r>
            <a:r>
              <a:rPr lang="en-US" altLang="zh-CN" dirty="0"/>
              <a:t>MMIO</a:t>
            </a:r>
            <a:r>
              <a:rPr lang="zh-CN" altLang="en-US" dirty="0"/>
              <a:t>地址是否被同一外设访问</a:t>
            </a:r>
          </a:p>
        </p:txBody>
      </p:sp>
      <p:sp>
        <p:nvSpPr>
          <p:cNvPr id="14" name="文本框 13">
            <a:extLst>
              <a:ext uri="{FF2B5EF4-FFF2-40B4-BE49-F238E27FC236}">
                <a16:creationId xmlns:a16="http://schemas.microsoft.com/office/drawing/2014/main" id="{3A8CCE18-054B-4F12-98F4-C43CC2C039E5}"/>
              </a:ext>
            </a:extLst>
          </p:cNvPr>
          <p:cNvSpPr txBox="1"/>
          <p:nvPr/>
        </p:nvSpPr>
        <p:spPr>
          <a:xfrm>
            <a:off x="1042738" y="2855382"/>
            <a:ext cx="9673388" cy="369332"/>
          </a:xfrm>
          <a:prstGeom prst="rect">
            <a:avLst/>
          </a:prstGeom>
          <a:noFill/>
        </p:spPr>
        <p:txBody>
          <a:bodyPr wrap="square">
            <a:spAutoFit/>
          </a:bodyPr>
          <a:lstStyle/>
          <a:p>
            <a:r>
              <a:rPr lang="zh-CN" altLang="en-US" dirty="0"/>
              <a:t>事务感知策略：</a:t>
            </a:r>
            <a:r>
              <a:rPr lang="en-US" altLang="zh-CN" dirty="0"/>
              <a:t>PASAN</a:t>
            </a:r>
            <a:r>
              <a:rPr lang="zh-CN" altLang="en-US" dirty="0"/>
              <a:t>还必须检查属于同一事务的指令序列是否受单个锁范围的保护</a:t>
            </a:r>
          </a:p>
        </p:txBody>
      </p:sp>
      <p:pic>
        <p:nvPicPr>
          <p:cNvPr id="19" name="图片 18">
            <a:extLst>
              <a:ext uri="{FF2B5EF4-FFF2-40B4-BE49-F238E27FC236}">
                <a16:creationId xmlns:a16="http://schemas.microsoft.com/office/drawing/2014/main" id="{3B96614E-BAED-452E-A430-22E94D56F9A9}"/>
              </a:ext>
            </a:extLst>
          </p:cNvPr>
          <p:cNvPicPr>
            <a:picLocks noChangeAspect="1"/>
          </p:cNvPicPr>
          <p:nvPr/>
        </p:nvPicPr>
        <p:blipFill>
          <a:blip r:embed="rId4"/>
          <a:stretch>
            <a:fillRect/>
          </a:stretch>
        </p:blipFill>
        <p:spPr>
          <a:xfrm>
            <a:off x="345204" y="4208469"/>
            <a:ext cx="11660227" cy="2324424"/>
          </a:xfrm>
          <a:prstGeom prst="rect">
            <a:avLst/>
          </a:prstGeom>
        </p:spPr>
      </p:pic>
    </p:spTree>
    <p:extLst>
      <p:ext uri="{BB962C8B-B14F-4D97-AF65-F5344CB8AC3E}">
        <p14:creationId xmlns:p14="http://schemas.microsoft.com/office/powerpoint/2010/main" val="244180441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anim calcmode="lin" valueType="num">
                                      <p:cBhvr>
                                        <p:cTn id="8" dur="1000" fill="hold"/>
                                        <p:tgtEl>
                                          <p:spTgt spid="19"/>
                                        </p:tgtEl>
                                        <p:attrNameLst>
                                          <p:attrName>ppt_x</p:attrName>
                                        </p:attrNameLst>
                                      </p:cBhvr>
                                      <p:tavLst>
                                        <p:tav tm="0">
                                          <p:val>
                                            <p:strVal val="#ppt_x"/>
                                          </p:val>
                                        </p:tav>
                                        <p:tav tm="100000">
                                          <p:val>
                                            <p:strVal val="#ppt_x"/>
                                          </p:val>
                                        </p:tav>
                                      </p:tavLst>
                                    </p:anim>
                                    <p:anim calcmode="lin" valueType="num">
                                      <p:cBhvr>
                                        <p:cTn id="9"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3F15A963-B29C-4A31-996A-99DD11664EB5}"/>
              </a:ext>
            </a:extLst>
          </p:cNvPr>
          <p:cNvPicPr>
            <a:picLocks noChangeAspect="1"/>
          </p:cNvPicPr>
          <p:nvPr/>
        </p:nvPicPr>
        <p:blipFill rotWithShape="1">
          <a:blip r:embed="rId3"/>
          <a:srcRect b="1594"/>
          <a:stretch/>
        </p:blipFill>
        <p:spPr>
          <a:xfrm>
            <a:off x="0" y="-48686"/>
            <a:ext cx="12192000" cy="6858000"/>
          </a:xfrm>
          <a:prstGeom prst="rect">
            <a:avLst/>
          </a:prstGeom>
        </p:spPr>
      </p:pic>
      <p:sp>
        <p:nvSpPr>
          <p:cNvPr id="4" name="文本框 29">
            <a:extLst>
              <a:ext uri="{FF2B5EF4-FFF2-40B4-BE49-F238E27FC236}">
                <a16:creationId xmlns:a16="http://schemas.microsoft.com/office/drawing/2014/main" id="{571AFDE5-49AB-4677-95F8-886A5BE11441}"/>
              </a:ext>
            </a:extLst>
          </p:cNvPr>
          <p:cNvSpPr txBox="1">
            <a:spLocks noChangeArrowheads="1"/>
          </p:cNvSpPr>
          <p:nvPr/>
        </p:nvSpPr>
        <p:spPr bwMode="auto">
          <a:xfrm>
            <a:off x="567100" y="-19052"/>
            <a:ext cx="4302125"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fontAlgn="auto" hangingPunct="1">
              <a:lnSpc>
                <a:spcPct val="100000"/>
              </a:lnSpc>
              <a:spcBef>
                <a:spcPct val="0"/>
              </a:spcBef>
              <a:spcAft>
                <a:spcPts val="0"/>
              </a:spcAft>
              <a:buFontTx/>
              <a:buNone/>
              <a:defRPr/>
            </a:pPr>
            <a:r>
              <a:rPr lang="zh-CN" altLang="en-US" sz="2600" b="1" dirty="0">
                <a:solidFill>
                  <a:schemeClr val="bg1"/>
                </a:solidFill>
                <a:latin typeface="幼圆" panose="02010509060101010101" pitchFamily="49" charset="-122"/>
                <a:ea typeface="幼圆" panose="02010509060101010101" pitchFamily="49" charset="-122"/>
              </a:rPr>
              <a:t>并发错误检测</a:t>
            </a:r>
          </a:p>
        </p:txBody>
      </p:sp>
      <p:grpSp>
        <p:nvGrpSpPr>
          <p:cNvPr id="5" name="组合 4">
            <a:extLst>
              <a:ext uri="{FF2B5EF4-FFF2-40B4-BE49-F238E27FC236}">
                <a16:creationId xmlns:a16="http://schemas.microsoft.com/office/drawing/2014/main" id="{4B38A5CB-7612-4C49-9C23-2897B05EA6B4}"/>
              </a:ext>
            </a:extLst>
          </p:cNvPr>
          <p:cNvGrpSpPr/>
          <p:nvPr/>
        </p:nvGrpSpPr>
        <p:grpSpPr>
          <a:xfrm>
            <a:off x="153126" y="154735"/>
            <a:ext cx="388036" cy="216739"/>
            <a:chOff x="59267" y="3420098"/>
            <a:chExt cx="6052682" cy="3380753"/>
          </a:xfrm>
        </p:grpSpPr>
        <p:sp>
          <p:nvSpPr>
            <p:cNvPr id="6" name="矩形 5">
              <a:extLst>
                <a:ext uri="{FF2B5EF4-FFF2-40B4-BE49-F238E27FC236}">
                  <a16:creationId xmlns:a16="http://schemas.microsoft.com/office/drawing/2014/main" id="{9C77778B-3CDB-4A5D-A82E-9A5A36B4080D}"/>
                </a:ext>
              </a:extLst>
            </p:cNvPr>
            <p:cNvSpPr/>
            <p:nvPr/>
          </p:nvSpPr>
          <p:spPr>
            <a:xfrm>
              <a:off x="59267" y="3420098"/>
              <a:ext cx="6052682" cy="3380753"/>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CCD95853-020D-4FD7-AD36-070F86EA8907}"/>
                </a:ext>
              </a:extLst>
            </p:cNvPr>
            <p:cNvSpPr/>
            <p:nvPr/>
          </p:nvSpPr>
          <p:spPr>
            <a:xfrm>
              <a:off x="664167" y="4092711"/>
              <a:ext cx="4782376" cy="2076738"/>
            </a:xfrm>
            <a:prstGeom prst="rect">
              <a:avLst/>
            </a:prstGeom>
            <a:no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0" name="图片 9">
            <a:extLst>
              <a:ext uri="{FF2B5EF4-FFF2-40B4-BE49-F238E27FC236}">
                <a16:creationId xmlns:a16="http://schemas.microsoft.com/office/drawing/2014/main" id="{C8EF1D50-DD19-426C-9333-780B2E4DD5B3}"/>
              </a:ext>
            </a:extLst>
          </p:cNvPr>
          <p:cNvPicPr>
            <a:picLocks noChangeAspect="1"/>
          </p:cNvPicPr>
          <p:nvPr/>
        </p:nvPicPr>
        <p:blipFill>
          <a:blip r:embed="rId4"/>
          <a:stretch>
            <a:fillRect/>
          </a:stretch>
        </p:blipFill>
        <p:spPr>
          <a:xfrm>
            <a:off x="5232888" y="839177"/>
            <a:ext cx="6684792" cy="5737178"/>
          </a:xfrm>
          <a:prstGeom prst="rect">
            <a:avLst/>
          </a:prstGeom>
        </p:spPr>
      </p:pic>
      <p:sp>
        <p:nvSpPr>
          <p:cNvPr id="12" name="文本框 11">
            <a:extLst>
              <a:ext uri="{FF2B5EF4-FFF2-40B4-BE49-F238E27FC236}">
                <a16:creationId xmlns:a16="http://schemas.microsoft.com/office/drawing/2014/main" id="{94A814E9-F69F-40B7-A7D2-D833A27C6B5E}"/>
              </a:ext>
            </a:extLst>
          </p:cNvPr>
          <p:cNvSpPr txBox="1"/>
          <p:nvPr/>
        </p:nvSpPr>
        <p:spPr>
          <a:xfrm>
            <a:off x="153126" y="1326924"/>
            <a:ext cx="6208294" cy="2809615"/>
          </a:xfrm>
          <a:prstGeom prst="rect">
            <a:avLst/>
          </a:prstGeom>
          <a:noFill/>
        </p:spPr>
        <p:txBody>
          <a:bodyPr wrap="square">
            <a:spAutoFit/>
          </a:bodyPr>
          <a:lstStyle/>
          <a:p>
            <a:pPr>
              <a:lnSpc>
                <a:spcPct val="150000"/>
              </a:lnSpc>
            </a:pPr>
            <a:r>
              <a:rPr lang="en-US" altLang="zh-CN" sz="2000" dirty="0"/>
              <a:t>Input</a:t>
            </a:r>
            <a:r>
              <a:rPr lang="zh-CN" altLang="en-US" sz="2000" dirty="0"/>
              <a:t>：</a:t>
            </a:r>
            <a:endParaRPr lang="en-US" altLang="zh-CN" sz="2000" dirty="0"/>
          </a:p>
          <a:p>
            <a:pPr>
              <a:lnSpc>
                <a:spcPct val="150000"/>
              </a:lnSpc>
            </a:pPr>
            <a:r>
              <a:rPr lang="en-US" altLang="zh-CN" sz="2000" dirty="0"/>
              <a:t>    </a:t>
            </a:r>
            <a:r>
              <a:rPr lang="en-US" altLang="zh-CN" sz="2000" dirty="0" err="1"/>
              <a:t>M_inst</a:t>
            </a:r>
            <a:r>
              <a:rPr lang="zh-CN" altLang="en-US" sz="2000" dirty="0"/>
              <a:t>：将指令映射到一组可能的上下文</a:t>
            </a:r>
            <a:endParaRPr lang="en-US" altLang="zh-CN" sz="2000" dirty="0"/>
          </a:p>
          <a:p>
            <a:pPr>
              <a:lnSpc>
                <a:spcPct val="150000"/>
              </a:lnSpc>
            </a:pPr>
            <a:r>
              <a:rPr lang="en-US" altLang="zh-CN" sz="2000" dirty="0"/>
              <a:t>    </a:t>
            </a:r>
            <a:r>
              <a:rPr lang="en-US" altLang="zh-CN" sz="2000" dirty="0" err="1"/>
              <a:t>M_t</a:t>
            </a:r>
            <a:r>
              <a:rPr lang="zh-CN" altLang="en-US" sz="2000" dirty="0"/>
              <a:t>：将</a:t>
            </a:r>
            <a:r>
              <a:rPr lang="en-US" altLang="zh-CN" sz="2000" dirty="0"/>
              <a:t>MMIO</a:t>
            </a:r>
            <a:r>
              <a:rPr lang="zh-CN" altLang="en-US" sz="2000" dirty="0"/>
              <a:t>映射到一组事务范围</a:t>
            </a:r>
            <a:endParaRPr lang="en-US" altLang="zh-CN" sz="2000" dirty="0"/>
          </a:p>
          <a:p>
            <a:pPr>
              <a:lnSpc>
                <a:spcPct val="150000"/>
              </a:lnSpc>
            </a:pPr>
            <a:r>
              <a:rPr lang="en-US" altLang="zh-CN" sz="2000" dirty="0"/>
              <a:t>    </a:t>
            </a:r>
            <a:r>
              <a:rPr lang="en-US" altLang="zh-CN" sz="2000" dirty="0" err="1"/>
              <a:t>M_lock</a:t>
            </a:r>
            <a:r>
              <a:rPr lang="zh-CN" altLang="en-US" sz="2000" dirty="0"/>
              <a:t>：将指令映射到别名锁对象</a:t>
            </a:r>
            <a:endParaRPr lang="en-US" altLang="zh-CN" sz="2000" dirty="0"/>
          </a:p>
          <a:p>
            <a:pPr>
              <a:lnSpc>
                <a:spcPct val="150000"/>
              </a:lnSpc>
            </a:pPr>
            <a:r>
              <a:rPr lang="en-US" altLang="zh-CN" sz="2000" dirty="0"/>
              <a:t>Output</a:t>
            </a:r>
            <a:r>
              <a:rPr lang="zh-CN" altLang="en-US" sz="2000" dirty="0"/>
              <a:t>：</a:t>
            </a:r>
            <a:endParaRPr lang="en-US" altLang="zh-CN" sz="2000" dirty="0"/>
          </a:p>
          <a:p>
            <a:pPr>
              <a:lnSpc>
                <a:spcPct val="150000"/>
              </a:lnSpc>
            </a:pPr>
            <a:r>
              <a:rPr lang="en-US" altLang="zh-CN" sz="2000" dirty="0"/>
              <a:t>    CR</a:t>
            </a:r>
            <a:r>
              <a:rPr lang="zh-CN" altLang="en-US" sz="2000" dirty="0"/>
              <a:t>：并发错误报告</a:t>
            </a:r>
          </a:p>
        </p:txBody>
      </p:sp>
    </p:spTree>
    <p:extLst>
      <p:ext uri="{BB962C8B-B14F-4D97-AF65-F5344CB8AC3E}">
        <p14:creationId xmlns:p14="http://schemas.microsoft.com/office/powerpoint/2010/main" val="2323966312"/>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3F15A963-B29C-4A31-996A-99DD11664EB5}"/>
              </a:ext>
            </a:extLst>
          </p:cNvPr>
          <p:cNvPicPr>
            <a:picLocks noChangeAspect="1"/>
          </p:cNvPicPr>
          <p:nvPr/>
        </p:nvPicPr>
        <p:blipFill rotWithShape="1">
          <a:blip r:embed="rId3"/>
          <a:srcRect b="1594"/>
          <a:stretch/>
        </p:blipFill>
        <p:spPr>
          <a:xfrm>
            <a:off x="0" y="-19052"/>
            <a:ext cx="12192000" cy="6858000"/>
          </a:xfrm>
          <a:prstGeom prst="rect">
            <a:avLst/>
          </a:prstGeom>
        </p:spPr>
      </p:pic>
      <p:sp>
        <p:nvSpPr>
          <p:cNvPr id="4" name="文本框 29">
            <a:extLst>
              <a:ext uri="{FF2B5EF4-FFF2-40B4-BE49-F238E27FC236}">
                <a16:creationId xmlns:a16="http://schemas.microsoft.com/office/drawing/2014/main" id="{571AFDE5-49AB-4677-95F8-886A5BE11441}"/>
              </a:ext>
            </a:extLst>
          </p:cNvPr>
          <p:cNvSpPr txBox="1">
            <a:spLocks noChangeArrowheads="1"/>
          </p:cNvSpPr>
          <p:nvPr/>
        </p:nvSpPr>
        <p:spPr bwMode="auto">
          <a:xfrm>
            <a:off x="567100" y="-19052"/>
            <a:ext cx="4302125"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fontAlgn="auto" hangingPunct="1">
              <a:lnSpc>
                <a:spcPct val="100000"/>
              </a:lnSpc>
              <a:spcBef>
                <a:spcPct val="0"/>
              </a:spcBef>
              <a:spcAft>
                <a:spcPts val="0"/>
              </a:spcAft>
              <a:buFontTx/>
              <a:buNone/>
              <a:defRPr/>
            </a:pPr>
            <a:r>
              <a:rPr lang="en-US" altLang="zh-CN" sz="2600" b="1" dirty="0">
                <a:solidFill>
                  <a:schemeClr val="bg1"/>
                </a:solidFill>
                <a:latin typeface="幼圆" panose="02010509060101010101" pitchFamily="49" charset="-122"/>
                <a:ea typeface="幼圆" panose="02010509060101010101" pitchFamily="49" charset="-122"/>
              </a:rPr>
              <a:t>Author Team</a:t>
            </a:r>
            <a:endParaRPr lang="zh-CN" altLang="en-US" sz="2600" b="1" dirty="0">
              <a:solidFill>
                <a:schemeClr val="bg1"/>
              </a:solidFill>
              <a:latin typeface="幼圆" panose="02010509060101010101" pitchFamily="49" charset="-122"/>
              <a:ea typeface="幼圆" panose="02010509060101010101" pitchFamily="49" charset="-122"/>
            </a:endParaRPr>
          </a:p>
        </p:txBody>
      </p:sp>
      <p:grpSp>
        <p:nvGrpSpPr>
          <p:cNvPr id="5" name="组合 4">
            <a:extLst>
              <a:ext uri="{FF2B5EF4-FFF2-40B4-BE49-F238E27FC236}">
                <a16:creationId xmlns:a16="http://schemas.microsoft.com/office/drawing/2014/main" id="{4B38A5CB-7612-4C49-9C23-2897B05EA6B4}"/>
              </a:ext>
            </a:extLst>
          </p:cNvPr>
          <p:cNvGrpSpPr/>
          <p:nvPr/>
        </p:nvGrpSpPr>
        <p:grpSpPr>
          <a:xfrm>
            <a:off x="153126" y="154735"/>
            <a:ext cx="388036" cy="216739"/>
            <a:chOff x="59267" y="3420098"/>
            <a:chExt cx="6052682" cy="3380753"/>
          </a:xfrm>
        </p:grpSpPr>
        <p:sp>
          <p:nvSpPr>
            <p:cNvPr id="6" name="矩形 5">
              <a:extLst>
                <a:ext uri="{FF2B5EF4-FFF2-40B4-BE49-F238E27FC236}">
                  <a16:creationId xmlns:a16="http://schemas.microsoft.com/office/drawing/2014/main" id="{9C77778B-3CDB-4A5D-A82E-9A5A36B4080D}"/>
                </a:ext>
              </a:extLst>
            </p:cNvPr>
            <p:cNvSpPr/>
            <p:nvPr/>
          </p:nvSpPr>
          <p:spPr>
            <a:xfrm>
              <a:off x="59267" y="3420098"/>
              <a:ext cx="6052682" cy="3380753"/>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CCD95853-020D-4FD7-AD36-070F86EA8907}"/>
                </a:ext>
              </a:extLst>
            </p:cNvPr>
            <p:cNvSpPr/>
            <p:nvPr/>
          </p:nvSpPr>
          <p:spPr>
            <a:xfrm>
              <a:off x="664167" y="4092711"/>
              <a:ext cx="4782376" cy="2076738"/>
            </a:xfrm>
            <a:prstGeom prst="rect">
              <a:avLst/>
            </a:prstGeom>
            <a:no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文本框 9">
            <a:extLst>
              <a:ext uri="{FF2B5EF4-FFF2-40B4-BE49-F238E27FC236}">
                <a16:creationId xmlns:a16="http://schemas.microsoft.com/office/drawing/2014/main" id="{C77B7F35-19F5-4925-9C2A-0535D19DC520}"/>
              </a:ext>
            </a:extLst>
          </p:cNvPr>
          <p:cNvSpPr txBox="1"/>
          <p:nvPr/>
        </p:nvSpPr>
        <p:spPr>
          <a:xfrm>
            <a:off x="3487390" y="598765"/>
            <a:ext cx="8512704" cy="830997"/>
          </a:xfrm>
          <a:prstGeom prst="rect">
            <a:avLst/>
          </a:prstGeom>
          <a:noFill/>
        </p:spPr>
        <p:txBody>
          <a:bodyPr wrap="square">
            <a:spAutoFit/>
          </a:bodyPr>
          <a:lstStyle/>
          <a:p>
            <a:r>
              <a:rPr lang="en-US" altLang="zh-CN" sz="2400" dirty="0" err="1"/>
              <a:t>Taegyu</a:t>
            </a:r>
            <a:r>
              <a:rPr lang="en-US" altLang="zh-CN" sz="2400" dirty="0"/>
              <a:t> Kim</a:t>
            </a:r>
            <a:r>
              <a:rPr lang="zh-CN" altLang="en-US" sz="2400" dirty="0"/>
              <a:t>，目前在宾夕法尼亚州立大学信息科学与技术学院助理教授，研究的方向机器人车辆安全、软件安全和系统安全</a:t>
            </a:r>
          </a:p>
        </p:txBody>
      </p:sp>
      <p:pic>
        <p:nvPicPr>
          <p:cNvPr id="12" name="图片 11">
            <a:extLst>
              <a:ext uri="{FF2B5EF4-FFF2-40B4-BE49-F238E27FC236}">
                <a16:creationId xmlns:a16="http://schemas.microsoft.com/office/drawing/2014/main" id="{6720539F-E32B-4739-9D1C-22C3C9297266}"/>
              </a:ext>
            </a:extLst>
          </p:cNvPr>
          <p:cNvPicPr>
            <a:picLocks noChangeAspect="1"/>
          </p:cNvPicPr>
          <p:nvPr/>
        </p:nvPicPr>
        <p:blipFill>
          <a:blip r:embed="rId4"/>
          <a:stretch>
            <a:fillRect/>
          </a:stretch>
        </p:blipFill>
        <p:spPr>
          <a:xfrm>
            <a:off x="3747447" y="1981913"/>
            <a:ext cx="7992590" cy="4277322"/>
          </a:xfrm>
          <a:prstGeom prst="rect">
            <a:avLst/>
          </a:prstGeom>
        </p:spPr>
      </p:pic>
      <p:pic>
        <p:nvPicPr>
          <p:cNvPr id="13" name="图片 12">
            <a:extLst>
              <a:ext uri="{FF2B5EF4-FFF2-40B4-BE49-F238E27FC236}">
                <a16:creationId xmlns:a16="http://schemas.microsoft.com/office/drawing/2014/main" id="{441F05C0-36E2-4852-96CC-D69FF89DD1BF}"/>
              </a:ext>
            </a:extLst>
          </p:cNvPr>
          <p:cNvPicPr>
            <a:picLocks noChangeAspect="1"/>
          </p:cNvPicPr>
          <p:nvPr/>
        </p:nvPicPr>
        <p:blipFill>
          <a:blip r:embed="rId5"/>
          <a:stretch>
            <a:fillRect/>
          </a:stretch>
        </p:blipFill>
        <p:spPr>
          <a:xfrm>
            <a:off x="316854" y="841354"/>
            <a:ext cx="2549877" cy="2281118"/>
          </a:xfrm>
          <a:prstGeom prst="rect">
            <a:avLst/>
          </a:prstGeom>
        </p:spPr>
      </p:pic>
    </p:spTree>
    <p:extLst>
      <p:ext uri="{BB962C8B-B14F-4D97-AF65-F5344CB8AC3E}">
        <p14:creationId xmlns:p14="http://schemas.microsoft.com/office/powerpoint/2010/main" val="2129795500"/>
      </p:ext>
    </p:extLst>
  </p:cSld>
  <p:clrMapOvr>
    <a:masterClrMapping/>
  </p:clrMapOvr>
  <p:transition spd="slow">
    <p:wip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3F15A963-B29C-4A31-996A-99DD11664EB5}"/>
              </a:ext>
            </a:extLst>
          </p:cNvPr>
          <p:cNvPicPr>
            <a:picLocks noChangeAspect="1"/>
          </p:cNvPicPr>
          <p:nvPr/>
        </p:nvPicPr>
        <p:blipFill rotWithShape="1">
          <a:blip r:embed="rId3"/>
          <a:srcRect b="1594"/>
          <a:stretch/>
        </p:blipFill>
        <p:spPr>
          <a:xfrm>
            <a:off x="0" y="-48686"/>
            <a:ext cx="12192000" cy="6858000"/>
          </a:xfrm>
          <a:prstGeom prst="rect">
            <a:avLst/>
          </a:prstGeom>
        </p:spPr>
      </p:pic>
      <p:sp>
        <p:nvSpPr>
          <p:cNvPr id="4" name="文本框 29">
            <a:extLst>
              <a:ext uri="{FF2B5EF4-FFF2-40B4-BE49-F238E27FC236}">
                <a16:creationId xmlns:a16="http://schemas.microsoft.com/office/drawing/2014/main" id="{571AFDE5-49AB-4677-95F8-886A5BE11441}"/>
              </a:ext>
            </a:extLst>
          </p:cNvPr>
          <p:cNvSpPr txBox="1">
            <a:spLocks noChangeArrowheads="1"/>
          </p:cNvSpPr>
          <p:nvPr/>
        </p:nvSpPr>
        <p:spPr bwMode="auto">
          <a:xfrm>
            <a:off x="567100" y="-19052"/>
            <a:ext cx="4302125"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fontAlgn="auto" hangingPunct="1">
              <a:lnSpc>
                <a:spcPct val="100000"/>
              </a:lnSpc>
              <a:spcBef>
                <a:spcPct val="0"/>
              </a:spcBef>
              <a:spcAft>
                <a:spcPts val="0"/>
              </a:spcAft>
              <a:buFontTx/>
              <a:buNone/>
              <a:defRPr/>
            </a:pPr>
            <a:r>
              <a:rPr lang="zh-CN" altLang="en-US" sz="2600" b="1" dirty="0">
                <a:solidFill>
                  <a:schemeClr val="bg1"/>
                </a:solidFill>
                <a:latin typeface="幼圆" panose="02010509060101010101" pitchFamily="49" charset="-122"/>
                <a:ea typeface="幼圆" panose="02010509060101010101" pitchFamily="49" charset="-122"/>
              </a:rPr>
              <a:t>并发错误检测</a:t>
            </a:r>
          </a:p>
        </p:txBody>
      </p:sp>
      <p:grpSp>
        <p:nvGrpSpPr>
          <p:cNvPr id="5" name="组合 4">
            <a:extLst>
              <a:ext uri="{FF2B5EF4-FFF2-40B4-BE49-F238E27FC236}">
                <a16:creationId xmlns:a16="http://schemas.microsoft.com/office/drawing/2014/main" id="{4B38A5CB-7612-4C49-9C23-2897B05EA6B4}"/>
              </a:ext>
            </a:extLst>
          </p:cNvPr>
          <p:cNvGrpSpPr/>
          <p:nvPr/>
        </p:nvGrpSpPr>
        <p:grpSpPr>
          <a:xfrm>
            <a:off x="153126" y="154735"/>
            <a:ext cx="388036" cy="216739"/>
            <a:chOff x="59267" y="3420098"/>
            <a:chExt cx="6052682" cy="3380753"/>
          </a:xfrm>
        </p:grpSpPr>
        <p:sp>
          <p:nvSpPr>
            <p:cNvPr id="6" name="矩形 5">
              <a:extLst>
                <a:ext uri="{FF2B5EF4-FFF2-40B4-BE49-F238E27FC236}">
                  <a16:creationId xmlns:a16="http://schemas.microsoft.com/office/drawing/2014/main" id="{9C77778B-3CDB-4A5D-A82E-9A5A36B4080D}"/>
                </a:ext>
              </a:extLst>
            </p:cNvPr>
            <p:cNvSpPr/>
            <p:nvPr/>
          </p:nvSpPr>
          <p:spPr>
            <a:xfrm>
              <a:off x="59267" y="3420098"/>
              <a:ext cx="6052682" cy="3380753"/>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CCD95853-020D-4FD7-AD36-070F86EA8907}"/>
                </a:ext>
              </a:extLst>
            </p:cNvPr>
            <p:cNvSpPr/>
            <p:nvPr/>
          </p:nvSpPr>
          <p:spPr>
            <a:xfrm>
              <a:off x="664167" y="4092711"/>
              <a:ext cx="4782376" cy="2076738"/>
            </a:xfrm>
            <a:prstGeom prst="rect">
              <a:avLst/>
            </a:prstGeom>
            <a:no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0" name="图片 9">
            <a:extLst>
              <a:ext uri="{FF2B5EF4-FFF2-40B4-BE49-F238E27FC236}">
                <a16:creationId xmlns:a16="http://schemas.microsoft.com/office/drawing/2014/main" id="{C8EF1D50-DD19-426C-9333-780B2E4DD5B3}"/>
              </a:ext>
            </a:extLst>
          </p:cNvPr>
          <p:cNvPicPr>
            <a:picLocks noChangeAspect="1"/>
          </p:cNvPicPr>
          <p:nvPr/>
        </p:nvPicPr>
        <p:blipFill rotWithShape="1">
          <a:blip r:embed="rId4"/>
          <a:srcRect t="25687"/>
          <a:stretch/>
        </p:blipFill>
        <p:spPr>
          <a:xfrm>
            <a:off x="0" y="2588975"/>
            <a:ext cx="6684792" cy="4220340"/>
          </a:xfrm>
          <a:prstGeom prst="rect">
            <a:avLst/>
          </a:prstGeom>
        </p:spPr>
      </p:pic>
      <p:pic>
        <p:nvPicPr>
          <p:cNvPr id="2" name="图片 1">
            <a:extLst>
              <a:ext uri="{FF2B5EF4-FFF2-40B4-BE49-F238E27FC236}">
                <a16:creationId xmlns:a16="http://schemas.microsoft.com/office/drawing/2014/main" id="{095DDF32-CAE6-4430-9ECB-300194B10563}"/>
              </a:ext>
            </a:extLst>
          </p:cNvPr>
          <p:cNvPicPr>
            <a:picLocks noChangeAspect="1"/>
          </p:cNvPicPr>
          <p:nvPr/>
        </p:nvPicPr>
        <p:blipFill>
          <a:blip r:embed="rId5"/>
          <a:stretch>
            <a:fillRect/>
          </a:stretch>
        </p:blipFill>
        <p:spPr>
          <a:xfrm>
            <a:off x="498503" y="-48686"/>
            <a:ext cx="11046909" cy="2624173"/>
          </a:xfrm>
          <a:prstGeom prst="rect">
            <a:avLst/>
          </a:prstGeom>
        </p:spPr>
      </p:pic>
      <p:sp>
        <p:nvSpPr>
          <p:cNvPr id="11" name="文本框 10">
            <a:extLst>
              <a:ext uri="{FF2B5EF4-FFF2-40B4-BE49-F238E27FC236}">
                <a16:creationId xmlns:a16="http://schemas.microsoft.com/office/drawing/2014/main" id="{18D37A1E-A8E1-456E-A794-5337D6132592}"/>
              </a:ext>
            </a:extLst>
          </p:cNvPr>
          <p:cNvSpPr txBox="1"/>
          <p:nvPr/>
        </p:nvSpPr>
        <p:spPr>
          <a:xfrm>
            <a:off x="7050095" y="3579663"/>
            <a:ext cx="4947920" cy="2031325"/>
          </a:xfrm>
          <a:prstGeom prst="rect">
            <a:avLst/>
          </a:prstGeom>
          <a:noFill/>
        </p:spPr>
        <p:txBody>
          <a:bodyPr wrap="square">
            <a:spAutoFit/>
          </a:bodyPr>
          <a:lstStyle/>
          <a:p>
            <a:pPr algn="just"/>
            <a:r>
              <a:rPr lang="zh-CN" altLang="en-US" dirty="0"/>
              <a:t>先从事务列表（第</a:t>
            </a:r>
            <a:r>
              <a:rPr lang="en-US" altLang="zh-CN" dirty="0"/>
              <a:t>3-4</a:t>
            </a:r>
            <a:r>
              <a:rPr lang="zh-CN" altLang="en-US" dirty="0"/>
              <a:t>行）中获取访问同一</a:t>
            </a:r>
            <a:r>
              <a:rPr lang="en-US" altLang="zh-CN" dirty="0"/>
              <a:t>MMIO</a:t>
            </a:r>
            <a:r>
              <a:rPr lang="zh-CN" altLang="en-US" dirty="0"/>
              <a:t>地址范围的两个事务，接着检查这两个事务是否可以同时执行（第</a:t>
            </a:r>
            <a:r>
              <a:rPr lang="en-US" altLang="zh-CN" dirty="0"/>
              <a:t>7-16</a:t>
            </a:r>
            <a:r>
              <a:rPr lang="zh-CN" altLang="en-US" dirty="0"/>
              <a:t>行）。因为线程</a:t>
            </a:r>
            <a:r>
              <a:rPr lang="en-US" altLang="zh-CN" dirty="0"/>
              <a:t>1</a:t>
            </a:r>
            <a:r>
              <a:rPr lang="zh-CN" altLang="en-US" dirty="0"/>
              <a:t>和线程</a:t>
            </a:r>
            <a:r>
              <a:rPr lang="en-US" altLang="zh-CN" dirty="0"/>
              <a:t>2</a:t>
            </a:r>
            <a:r>
              <a:rPr lang="zh-CN" altLang="en-US" dirty="0"/>
              <a:t>在不同的调用堆栈和调用站点中并发执行相同的事务。因此，如果不同的调用栈之间的锁不相同，或者它们不覆盖</a:t>
            </a:r>
            <a:r>
              <a:rPr lang="en-US" altLang="zh-CN" dirty="0"/>
              <a:t>SEQ.1-6</a:t>
            </a:r>
            <a:r>
              <a:rPr lang="zh-CN" altLang="en-US" dirty="0"/>
              <a:t>，</a:t>
            </a:r>
            <a:r>
              <a:rPr lang="en-US" altLang="zh-CN" dirty="0"/>
              <a:t>PASAN</a:t>
            </a:r>
            <a:r>
              <a:rPr lang="zh-CN" altLang="en-US" dirty="0"/>
              <a:t>必须考虑它们为并发错误。</a:t>
            </a:r>
          </a:p>
        </p:txBody>
      </p:sp>
    </p:spTree>
    <p:extLst>
      <p:ext uri="{BB962C8B-B14F-4D97-AF65-F5344CB8AC3E}">
        <p14:creationId xmlns:p14="http://schemas.microsoft.com/office/powerpoint/2010/main" val="106375253"/>
      </p:ext>
    </p:extLst>
  </p:cSld>
  <p:clrMapOvr>
    <a:masterClrMapping/>
  </p:clrMapOvr>
  <p:transition spd="slow">
    <p:wip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3F15A963-B29C-4A31-996A-99DD11664EB5}"/>
              </a:ext>
            </a:extLst>
          </p:cNvPr>
          <p:cNvPicPr>
            <a:picLocks noChangeAspect="1"/>
          </p:cNvPicPr>
          <p:nvPr/>
        </p:nvPicPr>
        <p:blipFill rotWithShape="1">
          <a:blip r:embed="rId3"/>
          <a:srcRect b="1594"/>
          <a:stretch/>
        </p:blipFill>
        <p:spPr>
          <a:xfrm>
            <a:off x="0" y="-48686"/>
            <a:ext cx="12192000" cy="6858000"/>
          </a:xfrm>
          <a:prstGeom prst="rect">
            <a:avLst/>
          </a:prstGeom>
        </p:spPr>
      </p:pic>
      <p:sp>
        <p:nvSpPr>
          <p:cNvPr id="4" name="文本框 29">
            <a:extLst>
              <a:ext uri="{FF2B5EF4-FFF2-40B4-BE49-F238E27FC236}">
                <a16:creationId xmlns:a16="http://schemas.microsoft.com/office/drawing/2014/main" id="{571AFDE5-49AB-4677-95F8-886A5BE11441}"/>
              </a:ext>
            </a:extLst>
          </p:cNvPr>
          <p:cNvSpPr txBox="1">
            <a:spLocks noChangeArrowheads="1"/>
          </p:cNvSpPr>
          <p:nvPr/>
        </p:nvSpPr>
        <p:spPr bwMode="auto">
          <a:xfrm>
            <a:off x="567100" y="-19052"/>
            <a:ext cx="4302125"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fontAlgn="auto" hangingPunct="1">
              <a:lnSpc>
                <a:spcPct val="100000"/>
              </a:lnSpc>
              <a:spcBef>
                <a:spcPct val="0"/>
              </a:spcBef>
              <a:spcAft>
                <a:spcPts val="0"/>
              </a:spcAft>
              <a:buFontTx/>
              <a:buNone/>
              <a:defRPr/>
            </a:pPr>
            <a:r>
              <a:rPr lang="zh-CN" altLang="en-US" sz="2600" b="1" dirty="0">
                <a:solidFill>
                  <a:schemeClr val="bg1"/>
                </a:solidFill>
                <a:latin typeface="幼圆" panose="02010509060101010101" pitchFamily="49" charset="-122"/>
                <a:ea typeface="幼圆" panose="02010509060101010101" pitchFamily="49" charset="-122"/>
              </a:rPr>
              <a:t>并发错误检测</a:t>
            </a:r>
          </a:p>
        </p:txBody>
      </p:sp>
      <p:grpSp>
        <p:nvGrpSpPr>
          <p:cNvPr id="5" name="组合 4">
            <a:extLst>
              <a:ext uri="{FF2B5EF4-FFF2-40B4-BE49-F238E27FC236}">
                <a16:creationId xmlns:a16="http://schemas.microsoft.com/office/drawing/2014/main" id="{4B38A5CB-7612-4C49-9C23-2897B05EA6B4}"/>
              </a:ext>
            </a:extLst>
          </p:cNvPr>
          <p:cNvGrpSpPr/>
          <p:nvPr/>
        </p:nvGrpSpPr>
        <p:grpSpPr>
          <a:xfrm>
            <a:off x="153126" y="154735"/>
            <a:ext cx="388036" cy="216739"/>
            <a:chOff x="59267" y="3420098"/>
            <a:chExt cx="6052682" cy="3380753"/>
          </a:xfrm>
        </p:grpSpPr>
        <p:sp>
          <p:nvSpPr>
            <p:cNvPr id="6" name="矩形 5">
              <a:extLst>
                <a:ext uri="{FF2B5EF4-FFF2-40B4-BE49-F238E27FC236}">
                  <a16:creationId xmlns:a16="http://schemas.microsoft.com/office/drawing/2014/main" id="{9C77778B-3CDB-4A5D-A82E-9A5A36B4080D}"/>
                </a:ext>
              </a:extLst>
            </p:cNvPr>
            <p:cNvSpPr/>
            <p:nvPr/>
          </p:nvSpPr>
          <p:spPr>
            <a:xfrm>
              <a:off x="59267" y="3420098"/>
              <a:ext cx="6052682" cy="3380753"/>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CCD95853-020D-4FD7-AD36-070F86EA8907}"/>
                </a:ext>
              </a:extLst>
            </p:cNvPr>
            <p:cNvSpPr/>
            <p:nvPr/>
          </p:nvSpPr>
          <p:spPr>
            <a:xfrm>
              <a:off x="664167" y="4092711"/>
              <a:ext cx="4782376" cy="2076738"/>
            </a:xfrm>
            <a:prstGeom prst="rect">
              <a:avLst/>
            </a:prstGeom>
            <a:no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0" name="图片 9">
            <a:extLst>
              <a:ext uri="{FF2B5EF4-FFF2-40B4-BE49-F238E27FC236}">
                <a16:creationId xmlns:a16="http://schemas.microsoft.com/office/drawing/2014/main" id="{C8EF1D50-DD19-426C-9333-780B2E4DD5B3}"/>
              </a:ext>
            </a:extLst>
          </p:cNvPr>
          <p:cNvPicPr>
            <a:picLocks noChangeAspect="1"/>
          </p:cNvPicPr>
          <p:nvPr/>
        </p:nvPicPr>
        <p:blipFill rotWithShape="1">
          <a:blip r:embed="rId4"/>
          <a:srcRect t="25687"/>
          <a:stretch/>
        </p:blipFill>
        <p:spPr>
          <a:xfrm>
            <a:off x="0" y="2588975"/>
            <a:ext cx="6684792" cy="4220339"/>
          </a:xfrm>
          <a:prstGeom prst="rect">
            <a:avLst/>
          </a:prstGeom>
        </p:spPr>
      </p:pic>
      <p:pic>
        <p:nvPicPr>
          <p:cNvPr id="2" name="图片 1">
            <a:extLst>
              <a:ext uri="{FF2B5EF4-FFF2-40B4-BE49-F238E27FC236}">
                <a16:creationId xmlns:a16="http://schemas.microsoft.com/office/drawing/2014/main" id="{095DDF32-CAE6-4430-9ECB-300194B10563}"/>
              </a:ext>
            </a:extLst>
          </p:cNvPr>
          <p:cNvPicPr>
            <a:picLocks noChangeAspect="1"/>
          </p:cNvPicPr>
          <p:nvPr/>
        </p:nvPicPr>
        <p:blipFill>
          <a:blip r:embed="rId5"/>
          <a:stretch>
            <a:fillRect/>
          </a:stretch>
        </p:blipFill>
        <p:spPr>
          <a:xfrm>
            <a:off x="498503" y="-48686"/>
            <a:ext cx="11046909" cy="2624173"/>
          </a:xfrm>
          <a:prstGeom prst="rect">
            <a:avLst/>
          </a:prstGeom>
        </p:spPr>
      </p:pic>
      <p:sp>
        <p:nvSpPr>
          <p:cNvPr id="11" name="文本框 10">
            <a:extLst>
              <a:ext uri="{FF2B5EF4-FFF2-40B4-BE49-F238E27FC236}">
                <a16:creationId xmlns:a16="http://schemas.microsoft.com/office/drawing/2014/main" id="{18D37A1E-A8E1-456E-A794-5337D6132592}"/>
              </a:ext>
            </a:extLst>
          </p:cNvPr>
          <p:cNvSpPr txBox="1"/>
          <p:nvPr/>
        </p:nvSpPr>
        <p:spPr>
          <a:xfrm>
            <a:off x="6964436" y="2915074"/>
            <a:ext cx="4947920" cy="3416320"/>
          </a:xfrm>
          <a:prstGeom prst="rect">
            <a:avLst/>
          </a:prstGeom>
          <a:noFill/>
        </p:spPr>
        <p:txBody>
          <a:bodyPr wrap="square">
            <a:spAutoFit/>
          </a:bodyPr>
          <a:lstStyle/>
          <a:p>
            <a:pPr algn="just"/>
            <a:r>
              <a:rPr lang="zh-CN" altLang="en-US" dirty="0"/>
              <a:t>从事务中获取调用堆栈（第</a:t>
            </a:r>
            <a:r>
              <a:rPr lang="en-US" altLang="zh-CN" dirty="0"/>
              <a:t>9-11</a:t>
            </a:r>
            <a:r>
              <a:rPr lang="zh-CN" altLang="en-US" dirty="0"/>
              <a:t>行</a:t>
            </a:r>
            <a:r>
              <a:rPr lang="en-US" altLang="zh-CN" dirty="0" err="1"/>
              <a:t>Tcsi</a:t>
            </a:r>
            <a:r>
              <a:rPr lang="zh-CN" altLang="en-US" dirty="0"/>
              <a:t>和</a:t>
            </a:r>
            <a:r>
              <a:rPr lang="en-US" altLang="zh-CN" dirty="0" err="1"/>
              <a:t>Tcsj</a:t>
            </a:r>
            <a:r>
              <a:rPr lang="zh-CN" altLang="en-US" dirty="0"/>
              <a:t>）。如果调用堆栈不同，需要检查它们的线程和锁集是否不同。线程是否不同，先检查</a:t>
            </a:r>
            <a:r>
              <a:rPr lang="en-US" altLang="zh-CN" dirty="0" err="1"/>
              <a:t>Tcsi</a:t>
            </a:r>
            <a:r>
              <a:rPr lang="zh-CN" altLang="en-US" dirty="0"/>
              <a:t>和</a:t>
            </a:r>
            <a:r>
              <a:rPr lang="en-US" altLang="zh-CN" dirty="0" err="1"/>
              <a:t>Tcs</a:t>
            </a:r>
            <a:r>
              <a:rPr lang="en-US" altLang="zh-CN" dirty="0"/>
              <a:t> j</a:t>
            </a:r>
            <a:r>
              <a:rPr lang="zh-CN" altLang="en-US" dirty="0"/>
              <a:t>的入口函数（第</a:t>
            </a:r>
            <a:r>
              <a:rPr lang="en-US" altLang="zh-CN" dirty="0"/>
              <a:t>11</a:t>
            </a:r>
            <a:r>
              <a:rPr lang="zh-CN" altLang="en-US" dirty="0"/>
              <a:t>行）。如果入口函数相同，将获得（</a:t>
            </a:r>
            <a:r>
              <a:rPr lang="en-US" altLang="zh-CN" dirty="0" err="1"/>
              <a:t>i</a:t>
            </a:r>
            <a:r>
              <a:rPr lang="zh-CN" altLang="en-US" dirty="0"/>
              <a:t>）锁跨度和（</a:t>
            </a:r>
            <a:r>
              <a:rPr lang="en-US" altLang="zh-CN" dirty="0"/>
              <a:t>ii</a:t>
            </a:r>
            <a:r>
              <a:rPr lang="zh-CN" altLang="en-US" dirty="0"/>
              <a:t>）</a:t>
            </a:r>
            <a:r>
              <a:rPr lang="en-US" altLang="zh-CN" dirty="0" err="1"/>
              <a:t>Tcsi</a:t>
            </a:r>
            <a:r>
              <a:rPr lang="zh-CN" altLang="en-US" dirty="0"/>
              <a:t>和</a:t>
            </a:r>
            <a:r>
              <a:rPr lang="en-US" altLang="zh-CN" dirty="0" err="1"/>
              <a:t>Tcsj</a:t>
            </a:r>
            <a:r>
              <a:rPr lang="zh-CN" altLang="en-US" dirty="0"/>
              <a:t>的</a:t>
            </a:r>
            <a:r>
              <a:rPr lang="en-US" altLang="zh-CN" dirty="0"/>
              <a:t>MMIO</a:t>
            </a:r>
            <a:r>
              <a:rPr lang="zh-CN" altLang="en-US" dirty="0"/>
              <a:t>访问指令的锁对象（第</a:t>
            </a:r>
            <a:r>
              <a:rPr lang="en-US" altLang="zh-CN" dirty="0"/>
              <a:t>12-13</a:t>
            </a:r>
            <a:r>
              <a:rPr lang="zh-CN" altLang="en-US" dirty="0"/>
              <a:t>行）。接着检查</a:t>
            </a:r>
            <a:r>
              <a:rPr lang="en-US" altLang="zh-CN" dirty="0" err="1"/>
              <a:t>Tcsi</a:t>
            </a:r>
            <a:r>
              <a:rPr lang="zh-CN" altLang="en-US" dirty="0"/>
              <a:t>和</a:t>
            </a:r>
            <a:r>
              <a:rPr lang="en-US" altLang="zh-CN" dirty="0" err="1"/>
              <a:t>Tcsj</a:t>
            </a:r>
            <a:r>
              <a:rPr lang="zh-CN" altLang="en-US" dirty="0"/>
              <a:t>之间是否存在并发问题（第</a:t>
            </a:r>
            <a:r>
              <a:rPr lang="en-US" altLang="zh-CN" dirty="0"/>
              <a:t>14</a:t>
            </a:r>
            <a:r>
              <a:rPr lang="zh-CN" altLang="en-US" dirty="0"/>
              <a:t>行）。如果这两个有一个没有加锁，则可能存在并发。 如果都被锁范围覆盖，再检查锁对象锁定是否相同。如果锁对象不同，则认为该事务对可以并发执行，存在并发错误，结果就会在生成的并发错误报告中更新（第 </a:t>
            </a:r>
            <a:r>
              <a:rPr lang="en-US" altLang="zh-CN" dirty="0"/>
              <a:t>5 </a:t>
            </a:r>
            <a:r>
              <a:rPr lang="zh-CN" altLang="en-US" dirty="0"/>
              <a:t>行和第 </a:t>
            </a:r>
            <a:r>
              <a:rPr lang="en-US" altLang="zh-CN" dirty="0"/>
              <a:t>15 </a:t>
            </a:r>
            <a:r>
              <a:rPr lang="zh-CN" altLang="en-US" dirty="0"/>
              <a:t>行）。</a:t>
            </a:r>
          </a:p>
        </p:txBody>
      </p:sp>
    </p:spTree>
    <p:extLst>
      <p:ext uri="{BB962C8B-B14F-4D97-AF65-F5344CB8AC3E}">
        <p14:creationId xmlns:p14="http://schemas.microsoft.com/office/powerpoint/2010/main" val="2645328550"/>
      </p:ext>
    </p:extLst>
  </p:cSld>
  <p:clrMapOvr>
    <a:masterClrMapping/>
  </p:clrMapOvr>
  <p:transition spd="slow">
    <p:wip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3F15A963-B29C-4A31-996A-99DD11664EB5}"/>
              </a:ext>
            </a:extLst>
          </p:cNvPr>
          <p:cNvPicPr>
            <a:picLocks noChangeAspect="1"/>
          </p:cNvPicPr>
          <p:nvPr/>
        </p:nvPicPr>
        <p:blipFill rotWithShape="1">
          <a:blip r:embed="rId3"/>
          <a:srcRect b="1594"/>
          <a:stretch/>
        </p:blipFill>
        <p:spPr>
          <a:xfrm>
            <a:off x="0" y="-19052"/>
            <a:ext cx="12192000" cy="6858000"/>
          </a:xfrm>
          <a:prstGeom prst="rect">
            <a:avLst/>
          </a:prstGeom>
        </p:spPr>
      </p:pic>
      <p:sp>
        <p:nvSpPr>
          <p:cNvPr id="4" name="文本框 29">
            <a:extLst>
              <a:ext uri="{FF2B5EF4-FFF2-40B4-BE49-F238E27FC236}">
                <a16:creationId xmlns:a16="http://schemas.microsoft.com/office/drawing/2014/main" id="{571AFDE5-49AB-4677-95F8-886A5BE11441}"/>
              </a:ext>
            </a:extLst>
          </p:cNvPr>
          <p:cNvSpPr txBox="1">
            <a:spLocks noChangeArrowheads="1"/>
          </p:cNvSpPr>
          <p:nvPr/>
        </p:nvSpPr>
        <p:spPr bwMode="auto">
          <a:xfrm>
            <a:off x="567100" y="-19052"/>
            <a:ext cx="4302125"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fontAlgn="auto" hangingPunct="1">
              <a:lnSpc>
                <a:spcPct val="100000"/>
              </a:lnSpc>
              <a:spcBef>
                <a:spcPct val="0"/>
              </a:spcBef>
              <a:spcAft>
                <a:spcPts val="0"/>
              </a:spcAft>
              <a:buFontTx/>
              <a:buNone/>
              <a:defRPr/>
            </a:pPr>
            <a:r>
              <a:rPr lang="en-US" altLang="zh-CN" sz="2600" b="1" dirty="0">
                <a:solidFill>
                  <a:schemeClr val="bg1"/>
                </a:solidFill>
                <a:latin typeface="幼圆" panose="02010509060101010101" pitchFamily="49" charset="-122"/>
                <a:ea typeface="幼圆" panose="02010509060101010101" pitchFamily="49" charset="-122"/>
              </a:rPr>
              <a:t>Implementation</a:t>
            </a:r>
            <a:endParaRPr lang="zh-CN" altLang="en-US" sz="2600" b="1" dirty="0">
              <a:solidFill>
                <a:schemeClr val="bg1"/>
              </a:solidFill>
              <a:latin typeface="幼圆" panose="02010509060101010101" pitchFamily="49" charset="-122"/>
              <a:ea typeface="幼圆" panose="02010509060101010101" pitchFamily="49" charset="-122"/>
            </a:endParaRPr>
          </a:p>
        </p:txBody>
      </p:sp>
      <p:grpSp>
        <p:nvGrpSpPr>
          <p:cNvPr id="5" name="组合 4">
            <a:extLst>
              <a:ext uri="{FF2B5EF4-FFF2-40B4-BE49-F238E27FC236}">
                <a16:creationId xmlns:a16="http://schemas.microsoft.com/office/drawing/2014/main" id="{4B38A5CB-7612-4C49-9C23-2897B05EA6B4}"/>
              </a:ext>
            </a:extLst>
          </p:cNvPr>
          <p:cNvGrpSpPr/>
          <p:nvPr/>
        </p:nvGrpSpPr>
        <p:grpSpPr>
          <a:xfrm>
            <a:off x="153126" y="154735"/>
            <a:ext cx="388036" cy="216739"/>
            <a:chOff x="59267" y="3420098"/>
            <a:chExt cx="6052682" cy="3380753"/>
          </a:xfrm>
        </p:grpSpPr>
        <p:sp>
          <p:nvSpPr>
            <p:cNvPr id="6" name="矩形 5">
              <a:extLst>
                <a:ext uri="{FF2B5EF4-FFF2-40B4-BE49-F238E27FC236}">
                  <a16:creationId xmlns:a16="http://schemas.microsoft.com/office/drawing/2014/main" id="{9C77778B-3CDB-4A5D-A82E-9A5A36B4080D}"/>
                </a:ext>
              </a:extLst>
            </p:cNvPr>
            <p:cNvSpPr/>
            <p:nvPr/>
          </p:nvSpPr>
          <p:spPr>
            <a:xfrm>
              <a:off x="59267" y="3420098"/>
              <a:ext cx="6052682" cy="3380753"/>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CCD95853-020D-4FD7-AD36-070F86EA8907}"/>
                </a:ext>
              </a:extLst>
            </p:cNvPr>
            <p:cNvSpPr/>
            <p:nvPr/>
          </p:nvSpPr>
          <p:spPr>
            <a:xfrm>
              <a:off x="664167" y="4092711"/>
              <a:ext cx="4782376" cy="2076738"/>
            </a:xfrm>
            <a:prstGeom prst="rect">
              <a:avLst/>
            </a:prstGeom>
            <a:no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 name="文本框 11">
            <a:extLst>
              <a:ext uri="{FF2B5EF4-FFF2-40B4-BE49-F238E27FC236}">
                <a16:creationId xmlns:a16="http://schemas.microsoft.com/office/drawing/2014/main" id="{5EBD9412-71E8-4974-BEC4-00D17D89053A}"/>
              </a:ext>
            </a:extLst>
          </p:cNvPr>
          <p:cNvSpPr txBox="1"/>
          <p:nvPr/>
        </p:nvSpPr>
        <p:spPr>
          <a:xfrm>
            <a:off x="1897814" y="1886719"/>
            <a:ext cx="9583292" cy="3084562"/>
          </a:xfrm>
          <a:prstGeom prst="rect">
            <a:avLst/>
          </a:prstGeom>
          <a:noFill/>
        </p:spPr>
        <p:txBody>
          <a:bodyPr wrap="square">
            <a:spAutoFit/>
          </a:bodyPr>
          <a:lstStyle/>
          <a:p>
            <a:pPr>
              <a:lnSpc>
                <a:spcPct val="200000"/>
              </a:lnSpc>
            </a:pPr>
            <a:r>
              <a:rPr lang="zh-CN" altLang="en-US" sz="2000" dirty="0"/>
              <a:t>主要针对嵌入式系统，设计仅使用静态分析</a:t>
            </a:r>
            <a:endParaRPr lang="en-US" altLang="zh-CN" sz="2000" dirty="0"/>
          </a:p>
          <a:p>
            <a:pPr>
              <a:lnSpc>
                <a:spcPct val="200000"/>
              </a:lnSpc>
            </a:pPr>
            <a:r>
              <a:rPr lang="zh-CN" altLang="en-US" sz="2000" dirty="0"/>
              <a:t>使用</a:t>
            </a:r>
            <a:r>
              <a:rPr lang="en-US" altLang="zh-CN" sz="2000" dirty="0"/>
              <a:t>LLVM 7.0</a:t>
            </a:r>
            <a:r>
              <a:rPr lang="zh-CN" altLang="en-US" sz="2000" dirty="0"/>
              <a:t>和</a:t>
            </a:r>
            <a:r>
              <a:rPr lang="en-US" altLang="zh-CN" sz="2000" dirty="0"/>
              <a:t>SVF 1.6</a:t>
            </a:r>
            <a:r>
              <a:rPr lang="zh-CN" altLang="en-US" sz="2000" dirty="0"/>
              <a:t>作为分析基础，</a:t>
            </a:r>
            <a:endParaRPr lang="en-US" altLang="zh-CN" sz="2000" dirty="0"/>
          </a:p>
          <a:p>
            <a:pPr>
              <a:lnSpc>
                <a:spcPct val="200000"/>
              </a:lnSpc>
            </a:pPr>
            <a:r>
              <a:rPr lang="zh-CN" altLang="en-US" sz="2000" dirty="0"/>
              <a:t>外围设备地址存储器布局从</a:t>
            </a:r>
            <a:r>
              <a:rPr lang="en-US" altLang="zh-CN" sz="2000" dirty="0"/>
              <a:t>SVD[8]</a:t>
            </a:r>
            <a:r>
              <a:rPr lang="zh-CN" altLang="en-US" sz="2000" dirty="0"/>
              <a:t>或开发工具库中提取，</a:t>
            </a:r>
            <a:endParaRPr lang="en-US" altLang="zh-CN" sz="2000" dirty="0"/>
          </a:p>
          <a:p>
            <a:pPr>
              <a:lnSpc>
                <a:spcPct val="200000"/>
              </a:lnSpc>
            </a:pPr>
            <a:r>
              <a:rPr lang="zh-CN" altLang="zh-CN" sz="2000" dirty="0">
                <a:effectLst/>
                <a:ea typeface="等线" panose="02010600030101010101" pitchFamily="2" charset="-122"/>
                <a:cs typeface="Times New Roman" panose="02020603050405020304" pitchFamily="18" charset="0"/>
              </a:rPr>
              <a:t>由</a:t>
            </a:r>
            <a:r>
              <a:rPr lang="en-US" altLang="zh-CN" sz="2000" dirty="0">
                <a:effectLst/>
                <a:ea typeface="等线" panose="02010600030101010101" pitchFamily="2" charset="-122"/>
                <a:cs typeface="Times New Roman" panose="02020603050405020304" pitchFamily="18" charset="0"/>
              </a:rPr>
              <a:t>7K</a:t>
            </a:r>
            <a:r>
              <a:rPr lang="zh-CN" altLang="zh-CN" sz="2000" dirty="0">
                <a:effectLst/>
                <a:ea typeface="等线" panose="02010600030101010101" pitchFamily="2" charset="-122"/>
                <a:cs typeface="Times New Roman" panose="02020603050405020304" pitchFamily="18" charset="0"/>
              </a:rPr>
              <a:t>的</a:t>
            </a:r>
            <a:r>
              <a:rPr lang="en-US" altLang="zh-CN" sz="2000" dirty="0">
                <a:effectLst/>
                <a:ea typeface="等线" panose="02010600030101010101" pitchFamily="2" charset="-122"/>
                <a:cs typeface="Times New Roman" panose="02020603050405020304" pitchFamily="18" charset="0"/>
              </a:rPr>
              <a:t>C++</a:t>
            </a:r>
            <a:r>
              <a:rPr lang="zh-CN" altLang="zh-CN" sz="2000" dirty="0">
                <a:effectLst/>
                <a:ea typeface="等线" panose="02010600030101010101" pitchFamily="2" charset="-122"/>
                <a:cs typeface="Times New Roman" panose="02020603050405020304" pitchFamily="18" charset="0"/>
              </a:rPr>
              <a:t>代码和各种各样的自动化</a:t>
            </a:r>
            <a:r>
              <a:rPr lang="en-US" altLang="zh-CN" sz="2000" dirty="0">
                <a:effectLst/>
                <a:ea typeface="等线" panose="02010600030101010101" pitchFamily="2" charset="-122"/>
                <a:cs typeface="Times New Roman" panose="02020603050405020304" pitchFamily="18" charset="0"/>
              </a:rPr>
              <a:t>Python</a:t>
            </a:r>
            <a:r>
              <a:rPr lang="zh-CN" altLang="zh-CN" sz="2000" dirty="0">
                <a:effectLst/>
                <a:ea typeface="等线" panose="02010600030101010101" pitchFamily="2" charset="-122"/>
                <a:cs typeface="Times New Roman" panose="02020603050405020304" pitchFamily="18" charset="0"/>
              </a:rPr>
              <a:t>脚本组成的</a:t>
            </a:r>
            <a:r>
              <a:rPr lang="zh-CN" altLang="en-US" sz="2000" dirty="0">
                <a:effectLst/>
                <a:ea typeface="等线" panose="02010600030101010101" pitchFamily="2" charset="-122"/>
                <a:cs typeface="Times New Roman" panose="02020603050405020304" pitchFamily="18" charset="0"/>
              </a:rPr>
              <a:t>，</a:t>
            </a:r>
            <a:endParaRPr lang="en-US" altLang="zh-CN" sz="2000" dirty="0">
              <a:effectLst/>
              <a:ea typeface="等线" panose="02010600030101010101" pitchFamily="2" charset="-122"/>
              <a:cs typeface="Times New Roman" panose="02020603050405020304" pitchFamily="18" charset="0"/>
            </a:endParaRPr>
          </a:p>
          <a:p>
            <a:pPr>
              <a:lnSpc>
                <a:spcPct val="200000"/>
              </a:lnSpc>
            </a:pPr>
            <a:r>
              <a:rPr lang="zh-CN" altLang="en-US" sz="2000" dirty="0">
                <a:effectLst/>
                <a:ea typeface="等线" panose="02010600030101010101" pitchFamily="2" charset="-122"/>
                <a:cs typeface="Times New Roman" panose="02020603050405020304" pitchFamily="18" charset="0"/>
              </a:rPr>
              <a:t>对七个目标嵌入式平台进行评估后，选择访问距离的阈值最小为</a:t>
            </a:r>
            <a:r>
              <a:rPr lang="en-US" altLang="zh-CN" sz="2000" dirty="0">
                <a:effectLst/>
                <a:ea typeface="等线" panose="02010600030101010101" pitchFamily="2" charset="-122"/>
                <a:cs typeface="Times New Roman" panose="02020603050405020304" pitchFamily="18" charset="0"/>
              </a:rPr>
              <a:t>2000</a:t>
            </a:r>
            <a:r>
              <a:rPr lang="zh-CN" altLang="en-US" sz="2000" dirty="0">
                <a:effectLst/>
                <a:ea typeface="等线" panose="02010600030101010101" pitchFamily="2" charset="-122"/>
                <a:cs typeface="Times New Roman" panose="02020603050405020304" pitchFamily="18" charset="0"/>
              </a:rPr>
              <a:t>，最大为</a:t>
            </a:r>
            <a:r>
              <a:rPr lang="en-US" altLang="zh-CN" sz="2000" dirty="0">
                <a:effectLst/>
                <a:ea typeface="等线" panose="02010600030101010101" pitchFamily="2" charset="-122"/>
                <a:cs typeface="Times New Roman" panose="02020603050405020304" pitchFamily="18" charset="0"/>
              </a:rPr>
              <a:t>5000</a:t>
            </a:r>
            <a:endParaRPr lang="zh-CN" altLang="en-US" sz="2000" dirty="0"/>
          </a:p>
        </p:txBody>
      </p:sp>
    </p:spTree>
    <p:extLst>
      <p:ext uri="{BB962C8B-B14F-4D97-AF65-F5344CB8AC3E}">
        <p14:creationId xmlns:p14="http://schemas.microsoft.com/office/powerpoint/2010/main" val="286438439"/>
      </p:ext>
    </p:extLst>
  </p:cSld>
  <p:clrMapOvr>
    <a:masterClrMapping/>
  </p:clrMapOvr>
  <p:transition spd="slow">
    <p:wip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3F15A963-B29C-4A31-996A-99DD11664EB5}"/>
              </a:ext>
            </a:extLst>
          </p:cNvPr>
          <p:cNvPicPr>
            <a:picLocks noChangeAspect="1"/>
          </p:cNvPicPr>
          <p:nvPr/>
        </p:nvPicPr>
        <p:blipFill rotWithShape="1">
          <a:blip r:embed="rId3"/>
          <a:srcRect b="1594"/>
          <a:stretch/>
        </p:blipFill>
        <p:spPr>
          <a:xfrm>
            <a:off x="0" y="-19052"/>
            <a:ext cx="12192000" cy="6858000"/>
          </a:xfrm>
          <a:prstGeom prst="rect">
            <a:avLst/>
          </a:prstGeom>
        </p:spPr>
      </p:pic>
      <p:sp>
        <p:nvSpPr>
          <p:cNvPr id="4" name="文本框 29">
            <a:extLst>
              <a:ext uri="{FF2B5EF4-FFF2-40B4-BE49-F238E27FC236}">
                <a16:creationId xmlns:a16="http://schemas.microsoft.com/office/drawing/2014/main" id="{571AFDE5-49AB-4677-95F8-886A5BE11441}"/>
              </a:ext>
            </a:extLst>
          </p:cNvPr>
          <p:cNvSpPr txBox="1">
            <a:spLocks noChangeArrowheads="1"/>
          </p:cNvSpPr>
          <p:nvPr/>
        </p:nvSpPr>
        <p:spPr bwMode="auto">
          <a:xfrm>
            <a:off x="567100" y="-19052"/>
            <a:ext cx="4302125"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fontAlgn="auto" hangingPunct="1">
              <a:lnSpc>
                <a:spcPct val="100000"/>
              </a:lnSpc>
              <a:spcBef>
                <a:spcPct val="0"/>
              </a:spcBef>
              <a:spcAft>
                <a:spcPts val="0"/>
              </a:spcAft>
              <a:buFontTx/>
              <a:buNone/>
              <a:defRPr/>
            </a:pPr>
            <a:r>
              <a:rPr lang="en-US" altLang="zh-CN" sz="2600" b="1" dirty="0">
                <a:solidFill>
                  <a:schemeClr val="bg1"/>
                </a:solidFill>
                <a:latin typeface="幼圆" panose="02010509060101010101" pitchFamily="49" charset="-122"/>
                <a:ea typeface="幼圆" panose="02010509060101010101" pitchFamily="49" charset="-122"/>
              </a:rPr>
              <a:t>Evaluation</a:t>
            </a:r>
            <a:endParaRPr lang="zh-CN" altLang="en-US" sz="2600" b="1" dirty="0">
              <a:solidFill>
                <a:schemeClr val="bg1"/>
              </a:solidFill>
              <a:latin typeface="幼圆" panose="02010509060101010101" pitchFamily="49" charset="-122"/>
              <a:ea typeface="幼圆" panose="02010509060101010101" pitchFamily="49" charset="-122"/>
            </a:endParaRPr>
          </a:p>
        </p:txBody>
      </p:sp>
      <p:grpSp>
        <p:nvGrpSpPr>
          <p:cNvPr id="5" name="组合 4">
            <a:extLst>
              <a:ext uri="{FF2B5EF4-FFF2-40B4-BE49-F238E27FC236}">
                <a16:creationId xmlns:a16="http://schemas.microsoft.com/office/drawing/2014/main" id="{4B38A5CB-7612-4C49-9C23-2897B05EA6B4}"/>
              </a:ext>
            </a:extLst>
          </p:cNvPr>
          <p:cNvGrpSpPr/>
          <p:nvPr/>
        </p:nvGrpSpPr>
        <p:grpSpPr>
          <a:xfrm>
            <a:off x="153126" y="154735"/>
            <a:ext cx="388036" cy="216739"/>
            <a:chOff x="59267" y="3420098"/>
            <a:chExt cx="6052682" cy="3380753"/>
          </a:xfrm>
        </p:grpSpPr>
        <p:sp>
          <p:nvSpPr>
            <p:cNvPr id="6" name="矩形 5">
              <a:extLst>
                <a:ext uri="{FF2B5EF4-FFF2-40B4-BE49-F238E27FC236}">
                  <a16:creationId xmlns:a16="http://schemas.microsoft.com/office/drawing/2014/main" id="{9C77778B-3CDB-4A5D-A82E-9A5A36B4080D}"/>
                </a:ext>
              </a:extLst>
            </p:cNvPr>
            <p:cNvSpPr/>
            <p:nvPr/>
          </p:nvSpPr>
          <p:spPr>
            <a:xfrm>
              <a:off x="59267" y="3420098"/>
              <a:ext cx="6052682" cy="3380753"/>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CCD95853-020D-4FD7-AD36-070F86EA8907}"/>
                </a:ext>
              </a:extLst>
            </p:cNvPr>
            <p:cNvSpPr/>
            <p:nvPr/>
          </p:nvSpPr>
          <p:spPr>
            <a:xfrm>
              <a:off x="664167" y="4092711"/>
              <a:ext cx="4782376" cy="2076738"/>
            </a:xfrm>
            <a:prstGeom prst="rect">
              <a:avLst/>
            </a:prstGeom>
            <a:no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 name="图片 1">
            <a:extLst>
              <a:ext uri="{FF2B5EF4-FFF2-40B4-BE49-F238E27FC236}">
                <a16:creationId xmlns:a16="http://schemas.microsoft.com/office/drawing/2014/main" id="{18F89820-101B-4005-BF61-6BBEEC7482D6}"/>
              </a:ext>
            </a:extLst>
          </p:cNvPr>
          <p:cNvPicPr>
            <a:picLocks noChangeAspect="1"/>
          </p:cNvPicPr>
          <p:nvPr/>
        </p:nvPicPr>
        <p:blipFill rotWithShape="1">
          <a:blip r:embed="rId4"/>
          <a:srcRect t="1666"/>
          <a:stretch/>
        </p:blipFill>
        <p:spPr>
          <a:xfrm>
            <a:off x="1947693" y="553156"/>
            <a:ext cx="8296609" cy="3103013"/>
          </a:xfrm>
          <a:prstGeom prst="rect">
            <a:avLst/>
          </a:prstGeom>
        </p:spPr>
      </p:pic>
      <p:pic>
        <p:nvPicPr>
          <p:cNvPr id="8" name="图片 7">
            <a:extLst>
              <a:ext uri="{FF2B5EF4-FFF2-40B4-BE49-F238E27FC236}">
                <a16:creationId xmlns:a16="http://schemas.microsoft.com/office/drawing/2014/main" id="{1572EB88-5E29-4BF5-A5A9-E561F6EA38A3}"/>
              </a:ext>
            </a:extLst>
          </p:cNvPr>
          <p:cNvPicPr>
            <a:picLocks noChangeAspect="1"/>
          </p:cNvPicPr>
          <p:nvPr/>
        </p:nvPicPr>
        <p:blipFill rotWithShape="1">
          <a:blip r:embed="rId5"/>
          <a:srcRect t="3927"/>
          <a:stretch/>
        </p:blipFill>
        <p:spPr>
          <a:xfrm>
            <a:off x="1947693" y="3915985"/>
            <a:ext cx="8296609" cy="2663147"/>
          </a:xfrm>
          <a:prstGeom prst="rect">
            <a:avLst/>
          </a:prstGeom>
        </p:spPr>
      </p:pic>
    </p:spTree>
    <p:extLst>
      <p:ext uri="{BB962C8B-B14F-4D97-AF65-F5344CB8AC3E}">
        <p14:creationId xmlns:p14="http://schemas.microsoft.com/office/powerpoint/2010/main" val="1474327784"/>
      </p:ext>
    </p:extLst>
  </p:cSld>
  <p:clrMapOvr>
    <a:masterClrMapping/>
  </p:clrMapOvr>
  <p:transition spd="slow">
    <p:wip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3F15A963-B29C-4A31-996A-99DD11664EB5}"/>
              </a:ext>
            </a:extLst>
          </p:cNvPr>
          <p:cNvPicPr>
            <a:picLocks noChangeAspect="1"/>
          </p:cNvPicPr>
          <p:nvPr/>
        </p:nvPicPr>
        <p:blipFill rotWithShape="1">
          <a:blip r:embed="rId3"/>
          <a:srcRect b="1594"/>
          <a:stretch/>
        </p:blipFill>
        <p:spPr>
          <a:xfrm>
            <a:off x="0" y="-19052"/>
            <a:ext cx="12192000" cy="6858000"/>
          </a:xfrm>
          <a:prstGeom prst="rect">
            <a:avLst/>
          </a:prstGeom>
        </p:spPr>
      </p:pic>
      <p:sp>
        <p:nvSpPr>
          <p:cNvPr id="4" name="文本框 29">
            <a:extLst>
              <a:ext uri="{FF2B5EF4-FFF2-40B4-BE49-F238E27FC236}">
                <a16:creationId xmlns:a16="http://schemas.microsoft.com/office/drawing/2014/main" id="{571AFDE5-49AB-4677-95F8-886A5BE11441}"/>
              </a:ext>
            </a:extLst>
          </p:cNvPr>
          <p:cNvSpPr txBox="1">
            <a:spLocks noChangeArrowheads="1"/>
          </p:cNvSpPr>
          <p:nvPr/>
        </p:nvSpPr>
        <p:spPr bwMode="auto">
          <a:xfrm>
            <a:off x="567100" y="-19052"/>
            <a:ext cx="4302125"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fontAlgn="auto" hangingPunct="1">
              <a:lnSpc>
                <a:spcPct val="100000"/>
              </a:lnSpc>
              <a:spcBef>
                <a:spcPct val="0"/>
              </a:spcBef>
              <a:spcAft>
                <a:spcPts val="0"/>
              </a:spcAft>
              <a:buFontTx/>
              <a:buNone/>
              <a:defRPr/>
            </a:pPr>
            <a:r>
              <a:rPr lang="zh-CN" altLang="en-US" sz="2600" b="1" dirty="0">
                <a:solidFill>
                  <a:schemeClr val="bg1"/>
                </a:solidFill>
                <a:latin typeface="幼圆" panose="02010509060101010101" pitchFamily="49" charset="-122"/>
                <a:ea typeface="幼圆" panose="02010509060101010101" pitchFamily="49" charset="-122"/>
              </a:rPr>
              <a:t>事务范围提取精确度</a:t>
            </a:r>
          </a:p>
        </p:txBody>
      </p:sp>
      <p:grpSp>
        <p:nvGrpSpPr>
          <p:cNvPr id="5" name="组合 4">
            <a:extLst>
              <a:ext uri="{FF2B5EF4-FFF2-40B4-BE49-F238E27FC236}">
                <a16:creationId xmlns:a16="http://schemas.microsoft.com/office/drawing/2014/main" id="{4B38A5CB-7612-4C49-9C23-2897B05EA6B4}"/>
              </a:ext>
            </a:extLst>
          </p:cNvPr>
          <p:cNvGrpSpPr/>
          <p:nvPr/>
        </p:nvGrpSpPr>
        <p:grpSpPr>
          <a:xfrm>
            <a:off x="153126" y="154735"/>
            <a:ext cx="388036" cy="216739"/>
            <a:chOff x="59267" y="3420098"/>
            <a:chExt cx="6052682" cy="3380753"/>
          </a:xfrm>
        </p:grpSpPr>
        <p:sp>
          <p:nvSpPr>
            <p:cNvPr id="6" name="矩形 5">
              <a:extLst>
                <a:ext uri="{FF2B5EF4-FFF2-40B4-BE49-F238E27FC236}">
                  <a16:creationId xmlns:a16="http://schemas.microsoft.com/office/drawing/2014/main" id="{9C77778B-3CDB-4A5D-A82E-9A5A36B4080D}"/>
                </a:ext>
              </a:extLst>
            </p:cNvPr>
            <p:cNvSpPr/>
            <p:nvPr/>
          </p:nvSpPr>
          <p:spPr>
            <a:xfrm>
              <a:off x="59267" y="3420098"/>
              <a:ext cx="6052682" cy="3380753"/>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CCD95853-020D-4FD7-AD36-070F86EA8907}"/>
                </a:ext>
              </a:extLst>
            </p:cNvPr>
            <p:cNvSpPr/>
            <p:nvPr/>
          </p:nvSpPr>
          <p:spPr>
            <a:xfrm>
              <a:off x="664167" y="4092711"/>
              <a:ext cx="4782376" cy="2076738"/>
            </a:xfrm>
            <a:prstGeom prst="rect">
              <a:avLst/>
            </a:prstGeom>
            <a:no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8" name="图片 7">
            <a:extLst>
              <a:ext uri="{FF2B5EF4-FFF2-40B4-BE49-F238E27FC236}">
                <a16:creationId xmlns:a16="http://schemas.microsoft.com/office/drawing/2014/main" id="{9760835A-AE9E-4AA7-AE6D-DA9BBD2C2A3E}"/>
              </a:ext>
            </a:extLst>
          </p:cNvPr>
          <p:cNvPicPr>
            <a:picLocks noChangeAspect="1"/>
          </p:cNvPicPr>
          <p:nvPr/>
        </p:nvPicPr>
        <p:blipFill>
          <a:blip r:embed="rId4"/>
          <a:stretch>
            <a:fillRect/>
          </a:stretch>
        </p:blipFill>
        <p:spPr>
          <a:xfrm>
            <a:off x="3004706" y="473391"/>
            <a:ext cx="6182588" cy="2534004"/>
          </a:xfrm>
          <a:prstGeom prst="rect">
            <a:avLst/>
          </a:prstGeom>
        </p:spPr>
      </p:pic>
      <p:sp>
        <p:nvSpPr>
          <p:cNvPr id="10" name="文本框 9">
            <a:extLst>
              <a:ext uri="{FF2B5EF4-FFF2-40B4-BE49-F238E27FC236}">
                <a16:creationId xmlns:a16="http://schemas.microsoft.com/office/drawing/2014/main" id="{ECDE0AF1-9A3D-44D7-8A82-622F4C929E07}"/>
              </a:ext>
            </a:extLst>
          </p:cNvPr>
          <p:cNvSpPr txBox="1"/>
          <p:nvPr/>
        </p:nvSpPr>
        <p:spPr>
          <a:xfrm>
            <a:off x="1132609" y="3166919"/>
            <a:ext cx="10656916" cy="369332"/>
          </a:xfrm>
          <a:prstGeom prst="rect">
            <a:avLst/>
          </a:prstGeom>
          <a:noFill/>
        </p:spPr>
        <p:txBody>
          <a:bodyPr wrap="square">
            <a:spAutoFit/>
          </a:bodyPr>
          <a:lstStyle/>
          <a:p>
            <a:r>
              <a:rPr lang="zh-CN" altLang="en-US" dirty="0"/>
              <a:t>子集事务范围：子集事务范围可能包含完整设备访问指令的子集。</a:t>
            </a:r>
          </a:p>
        </p:txBody>
      </p:sp>
      <p:sp>
        <p:nvSpPr>
          <p:cNvPr id="12" name="文本框 11">
            <a:extLst>
              <a:ext uri="{FF2B5EF4-FFF2-40B4-BE49-F238E27FC236}">
                <a16:creationId xmlns:a16="http://schemas.microsoft.com/office/drawing/2014/main" id="{399A27B7-9871-4A30-BF72-2C5CFFC3335A}"/>
              </a:ext>
            </a:extLst>
          </p:cNvPr>
          <p:cNvSpPr txBox="1"/>
          <p:nvPr/>
        </p:nvSpPr>
        <p:spPr>
          <a:xfrm>
            <a:off x="1132609" y="3682247"/>
            <a:ext cx="10461566" cy="369332"/>
          </a:xfrm>
          <a:prstGeom prst="rect">
            <a:avLst/>
          </a:prstGeom>
          <a:noFill/>
        </p:spPr>
        <p:txBody>
          <a:bodyPr wrap="square">
            <a:spAutoFit/>
          </a:bodyPr>
          <a:lstStyle/>
          <a:p>
            <a:r>
              <a:rPr lang="zh-CN" altLang="en-US" dirty="0"/>
              <a:t>超集事务范围：超集事务跨度包括潜在的错误案例以及其他指令。</a:t>
            </a:r>
          </a:p>
        </p:txBody>
      </p:sp>
      <p:sp>
        <p:nvSpPr>
          <p:cNvPr id="14" name="文本框 13">
            <a:extLst>
              <a:ext uri="{FF2B5EF4-FFF2-40B4-BE49-F238E27FC236}">
                <a16:creationId xmlns:a16="http://schemas.microsoft.com/office/drawing/2014/main" id="{1A50AFC3-AA65-45E3-A571-B4D98FC04D14}"/>
              </a:ext>
            </a:extLst>
          </p:cNvPr>
          <p:cNvSpPr txBox="1"/>
          <p:nvPr/>
        </p:nvSpPr>
        <p:spPr>
          <a:xfrm>
            <a:off x="1132609" y="4197575"/>
            <a:ext cx="6209606" cy="369332"/>
          </a:xfrm>
          <a:prstGeom prst="rect">
            <a:avLst/>
          </a:prstGeom>
          <a:noFill/>
        </p:spPr>
        <p:txBody>
          <a:bodyPr wrap="square">
            <a:spAutoFit/>
          </a:bodyPr>
          <a:lstStyle/>
          <a:p>
            <a:r>
              <a:rPr lang="zh-CN" altLang="en-US" dirty="0"/>
              <a:t>混合事务范围：这涉及子集和超集事务范围。</a:t>
            </a:r>
          </a:p>
        </p:txBody>
      </p:sp>
      <p:sp>
        <p:nvSpPr>
          <p:cNvPr id="15" name="文本框 14">
            <a:extLst>
              <a:ext uri="{FF2B5EF4-FFF2-40B4-BE49-F238E27FC236}">
                <a16:creationId xmlns:a16="http://schemas.microsoft.com/office/drawing/2014/main" id="{DFEC28DB-209F-4690-B64E-58AE3B0342D8}"/>
              </a:ext>
            </a:extLst>
          </p:cNvPr>
          <p:cNvSpPr txBox="1"/>
          <p:nvPr/>
        </p:nvSpPr>
        <p:spPr>
          <a:xfrm>
            <a:off x="1132609" y="4845099"/>
            <a:ext cx="10882182" cy="1291379"/>
          </a:xfrm>
          <a:prstGeom prst="rect">
            <a:avLst/>
          </a:prstGeom>
          <a:noFill/>
        </p:spPr>
        <p:txBody>
          <a:bodyPr wrap="square">
            <a:spAutoFit/>
          </a:bodyPr>
          <a:lstStyle/>
          <a:p>
            <a:pPr>
              <a:lnSpc>
                <a:spcPct val="150000"/>
              </a:lnSpc>
            </a:pPr>
            <a:r>
              <a:rPr lang="zh-CN" altLang="en-US" dirty="0"/>
              <a:t>无法获得更高的提取精度的原因：</a:t>
            </a:r>
            <a:endParaRPr lang="en-US" altLang="zh-CN" dirty="0"/>
          </a:p>
          <a:p>
            <a:pPr>
              <a:lnSpc>
                <a:spcPct val="150000"/>
              </a:lnSpc>
            </a:pPr>
            <a:r>
              <a:rPr lang="en-US" altLang="zh-CN" dirty="0"/>
              <a:t>	1</a:t>
            </a:r>
            <a:r>
              <a:rPr lang="zh-CN" altLang="en-US" dirty="0"/>
              <a:t>、应用程序代码和外设管理代码的执行经常交错，</a:t>
            </a:r>
            <a:endParaRPr lang="en-US" altLang="zh-CN" dirty="0"/>
          </a:p>
          <a:p>
            <a:pPr>
              <a:lnSpc>
                <a:spcPct val="150000"/>
              </a:lnSpc>
            </a:pPr>
            <a:r>
              <a:rPr lang="en-US" altLang="zh-CN" dirty="0"/>
              <a:t>	2</a:t>
            </a:r>
            <a:r>
              <a:rPr lang="zh-CN" altLang="en-US" dirty="0"/>
              <a:t>、在线程或子进程已启动之后，某些平台仍会继续执行其访问模式密集且复杂的设备初始化步骤</a:t>
            </a:r>
          </a:p>
        </p:txBody>
      </p:sp>
    </p:spTree>
    <p:extLst>
      <p:ext uri="{BB962C8B-B14F-4D97-AF65-F5344CB8AC3E}">
        <p14:creationId xmlns:p14="http://schemas.microsoft.com/office/powerpoint/2010/main" val="382317691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14"/>
                                        </p:tgtEl>
                                        <p:attrNameLst>
                                          <p:attrName>style.visibility</p:attrName>
                                        </p:attrNameLst>
                                      </p:cBhvr>
                                      <p:to>
                                        <p:strVal val="visible"/>
                                      </p:to>
                                    </p:set>
                                    <p:anim calcmode="lin" valueType="num">
                                      <p:cBhvr additive="base">
                                        <p:cTn id="18" dur="500" fill="hold"/>
                                        <p:tgtEl>
                                          <p:spTgt spid="14"/>
                                        </p:tgtEl>
                                        <p:attrNameLst>
                                          <p:attrName>ppt_x</p:attrName>
                                        </p:attrNameLst>
                                      </p:cBhvr>
                                      <p:tavLst>
                                        <p:tav tm="0">
                                          <p:val>
                                            <p:strVal val="#ppt_x"/>
                                          </p:val>
                                        </p:tav>
                                        <p:tav tm="100000">
                                          <p:val>
                                            <p:strVal val="#ppt_x"/>
                                          </p:val>
                                        </p:tav>
                                      </p:tavLst>
                                    </p:anim>
                                    <p:anim calcmode="lin" valueType="num">
                                      <p:cBhvr additive="base">
                                        <p:cTn id="19"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15">
                                            <p:txEl>
                                              <p:pRg st="0" end="0"/>
                                            </p:txEl>
                                          </p:spTgt>
                                        </p:tgtEl>
                                        <p:attrNameLst>
                                          <p:attrName>style.visibility</p:attrName>
                                        </p:attrNameLst>
                                      </p:cBhvr>
                                      <p:to>
                                        <p:strVal val="visible"/>
                                      </p:to>
                                    </p:set>
                                    <p:animEffect transition="in" filter="fade">
                                      <p:cBhvr>
                                        <p:cTn id="24" dur="1000"/>
                                        <p:tgtEl>
                                          <p:spTgt spid="15">
                                            <p:txEl>
                                              <p:pRg st="0" end="0"/>
                                            </p:txEl>
                                          </p:spTgt>
                                        </p:tgtEl>
                                      </p:cBhvr>
                                    </p:animEffect>
                                    <p:anim calcmode="lin" valueType="num">
                                      <p:cBhvr>
                                        <p:cTn id="25" dur="1000" fill="hold"/>
                                        <p:tgtEl>
                                          <p:spTgt spid="15">
                                            <p:txEl>
                                              <p:pRg st="0" end="0"/>
                                            </p:txEl>
                                          </p:spTgt>
                                        </p:tgtEl>
                                        <p:attrNameLst>
                                          <p:attrName>ppt_x</p:attrName>
                                        </p:attrNameLst>
                                      </p:cBhvr>
                                      <p:tavLst>
                                        <p:tav tm="0">
                                          <p:val>
                                            <p:strVal val="#ppt_x"/>
                                          </p:val>
                                        </p:tav>
                                        <p:tav tm="100000">
                                          <p:val>
                                            <p:strVal val="#ppt_x"/>
                                          </p:val>
                                        </p:tav>
                                      </p:tavLst>
                                    </p:anim>
                                    <p:anim calcmode="lin" valueType="num">
                                      <p:cBhvr>
                                        <p:cTn id="26" dur="1000" fill="hold"/>
                                        <p:tgtEl>
                                          <p:spTgt spid="15">
                                            <p:txEl>
                                              <p:pRg st="0" end="0"/>
                                            </p:txEl>
                                          </p:spTgt>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15">
                                            <p:txEl>
                                              <p:pRg st="1" end="1"/>
                                            </p:txEl>
                                          </p:spTgt>
                                        </p:tgtEl>
                                        <p:attrNameLst>
                                          <p:attrName>style.visibility</p:attrName>
                                        </p:attrNameLst>
                                      </p:cBhvr>
                                      <p:to>
                                        <p:strVal val="visible"/>
                                      </p:to>
                                    </p:set>
                                    <p:animEffect transition="in" filter="fade">
                                      <p:cBhvr>
                                        <p:cTn id="29" dur="1000"/>
                                        <p:tgtEl>
                                          <p:spTgt spid="15">
                                            <p:txEl>
                                              <p:pRg st="1" end="1"/>
                                            </p:txEl>
                                          </p:spTgt>
                                        </p:tgtEl>
                                      </p:cBhvr>
                                    </p:animEffect>
                                    <p:anim calcmode="lin" valueType="num">
                                      <p:cBhvr>
                                        <p:cTn id="30" dur="1000" fill="hold"/>
                                        <p:tgtEl>
                                          <p:spTgt spid="15">
                                            <p:txEl>
                                              <p:pRg st="1" end="1"/>
                                            </p:txEl>
                                          </p:spTgt>
                                        </p:tgtEl>
                                        <p:attrNameLst>
                                          <p:attrName>ppt_x</p:attrName>
                                        </p:attrNameLst>
                                      </p:cBhvr>
                                      <p:tavLst>
                                        <p:tav tm="0">
                                          <p:val>
                                            <p:strVal val="#ppt_x"/>
                                          </p:val>
                                        </p:tav>
                                        <p:tav tm="100000">
                                          <p:val>
                                            <p:strVal val="#ppt_x"/>
                                          </p:val>
                                        </p:tav>
                                      </p:tavLst>
                                    </p:anim>
                                    <p:anim calcmode="lin" valueType="num">
                                      <p:cBhvr>
                                        <p:cTn id="31" dur="1000" fill="hold"/>
                                        <p:tgtEl>
                                          <p:spTgt spid="15">
                                            <p:txEl>
                                              <p:pRg st="1" end="1"/>
                                            </p:txEl>
                                          </p:spTgt>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15">
                                            <p:txEl>
                                              <p:pRg st="2" end="2"/>
                                            </p:txEl>
                                          </p:spTgt>
                                        </p:tgtEl>
                                        <p:attrNameLst>
                                          <p:attrName>style.visibility</p:attrName>
                                        </p:attrNameLst>
                                      </p:cBhvr>
                                      <p:to>
                                        <p:strVal val="visible"/>
                                      </p:to>
                                    </p:set>
                                    <p:animEffect transition="in" filter="fade">
                                      <p:cBhvr>
                                        <p:cTn id="34" dur="1000"/>
                                        <p:tgtEl>
                                          <p:spTgt spid="15">
                                            <p:txEl>
                                              <p:pRg st="2" end="2"/>
                                            </p:txEl>
                                          </p:spTgt>
                                        </p:tgtEl>
                                      </p:cBhvr>
                                    </p:animEffect>
                                    <p:anim calcmode="lin" valueType="num">
                                      <p:cBhvr>
                                        <p:cTn id="35" dur="1000" fill="hold"/>
                                        <p:tgtEl>
                                          <p:spTgt spid="15">
                                            <p:txEl>
                                              <p:pRg st="2" end="2"/>
                                            </p:txEl>
                                          </p:spTgt>
                                        </p:tgtEl>
                                        <p:attrNameLst>
                                          <p:attrName>ppt_x</p:attrName>
                                        </p:attrNameLst>
                                      </p:cBhvr>
                                      <p:tavLst>
                                        <p:tav tm="0">
                                          <p:val>
                                            <p:strVal val="#ppt_x"/>
                                          </p:val>
                                        </p:tav>
                                        <p:tav tm="100000">
                                          <p:val>
                                            <p:strVal val="#ppt_x"/>
                                          </p:val>
                                        </p:tav>
                                      </p:tavLst>
                                    </p:anim>
                                    <p:anim calcmode="lin" valueType="num">
                                      <p:cBhvr>
                                        <p:cTn id="36" dur="1000" fill="hold"/>
                                        <p:tgtEl>
                                          <p:spTgt spid="15">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4"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3F15A963-B29C-4A31-996A-99DD11664EB5}"/>
              </a:ext>
            </a:extLst>
          </p:cNvPr>
          <p:cNvPicPr>
            <a:picLocks noChangeAspect="1"/>
          </p:cNvPicPr>
          <p:nvPr/>
        </p:nvPicPr>
        <p:blipFill rotWithShape="1">
          <a:blip r:embed="rId3"/>
          <a:srcRect b="1594"/>
          <a:stretch/>
        </p:blipFill>
        <p:spPr>
          <a:xfrm>
            <a:off x="0" y="-19052"/>
            <a:ext cx="12192000" cy="6858000"/>
          </a:xfrm>
          <a:prstGeom prst="rect">
            <a:avLst/>
          </a:prstGeom>
        </p:spPr>
      </p:pic>
      <p:sp>
        <p:nvSpPr>
          <p:cNvPr id="4" name="文本框 29">
            <a:extLst>
              <a:ext uri="{FF2B5EF4-FFF2-40B4-BE49-F238E27FC236}">
                <a16:creationId xmlns:a16="http://schemas.microsoft.com/office/drawing/2014/main" id="{571AFDE5-49AB-4677-95F8-886A5BE11441}"/>
              </a:ext>
            </a:extLst>
          </p:cNvPr>
          <p:cNvSpPr txBox="1">
            <a:spLocks noChangeArrowheads="1"/>
          </p:cNvSpPr>
          <p:nvPr/>
        </p:nvSpPr>
        <p:spPr bwMode="auto">
          <a:xfrm>
            <a:off x="567100" y="-19052"/>
            <a:ext cx="4302125"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fontAlgn="auto" hangingPunct="1">
              <a:lnSpc>
                <a:spcPct val="100000"/>
              </a:lnSpc>
              <a:spcBef>
                <a:spcPct val="0"/>
              </a:spcBef>
              <a:spcAft>
                <a:spcPts val="0"/>
              </a:spcAft>
              <a:buFontTx/>
              <a:buNone/>
              <a:defRPr/>
            </a:pPr>
            <a:r>
              <a:rPr lang="zh-CN" altLang="en-US" sz="2600" b="1" dirty="0">
                <a:solidFill>
                  <a:schemeClr val="bg1"/>
                </a:solidFill>
                <a:latin typeface="幼圆" panose="02010509060101010101" pitchFamily="49" charset="-122"/>
                <a:ea typeface="幼圆" panose="02010509060101010101" pitchFamily="49" charset="-122"/>
              </a:rPr>
              <a:t>并发错误检测效率</a:t>
            </a:r>
          </a:p>
        </p:txBody>
      </p:sp>
      <p:grpSp>
        <p:nvGrpSpPr>
          <p:cNvPr id="5" name="组合 4">
            <a:extLst>
              <a:ext uri="{FF2B5EF4-FFF2-40B4-BE49-F238E27FC236}">
                <a16:creationId xmlns:a16="http://schemas.microsoft.com/office/drawing/2014/main" id="{4B38A5CB-7612-4C49-9C23-2897B05EA6B4}"/>
              </a:ext>
            </a:extLst>
          </p:cNvPr>
          <p:cNvGrpSpPr/>
          <p:nvPr/>
        </p:nvGrpSpPr>
        <p:grpSpPr>
          <a:xfrm>
            <a:off x="153126" y="154735"/>
            <a:ext cx="388036" cy="216739"/>
            <a:chOff x="59267" y="3420098"/>
            <a:chExt cx="6052682" cy="3380753"/>
          </a:xfrm>
        </p:grpSpPr>
        <p:sp>
          <p:nvSpPr>
            <p:cNvPr id="6" name="矩形 5">
              <a:extLst>
                <a:ext uri="{FF2B5EF4-FFF2-40B4-BE49-F238E27FC236}">
                  <a16:creationId xmlns:a16="http://schemas.microsoft.com/office/drawing/2014/main" id="{9C77778B-3CDB-4A5D-A82E-9A5A36B4080D}"/>
                </a:ext>
              </a:extLst>
            </p:cNvPr>
            <p:cNvSpPr/>
            <p:nvPr/>
          </p:nvSpPr>
          <p:spPr>
            <a:xfrm>
              <a:off x="59267" y="3420098"/>
              <a:ext cx="6052682" cy="3380753"/>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CCD95853-020D-4FD7-AD36-070F86EA8907}"/>
                </a:ext>
              </a:extLst>
            </p:cNvPr>
            <p:cNvSpPr/>
            <p:nvPr/>
          </p:nvSpPr>
          <p:spPr>
            <a:xfrm>
              <a:off x="664167" y="4092711"/>
              <a:ext cx="4782376" cy="2076738"/>
            </a:xfrm>
            <a:prstGeom prst="rect">
              <a:avLst/>
            </a:prstGeom>
            <a:no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8" name="图片 7">
            <a:extLst>
              <a:ext uri="{FF2B5EF4-FFF2-40B4-BE49-F238E27FC236}">
                <a16:creationId xmlns:a16="http://schemas.microsoft.com/office/drawing/2014/main" id="{155D6795-6CE7-497C-B244-D88EEAC4BEBC}"/>
              </a:ext>
            </a:extLst>
          </p:cNvPr>
          <p:cNvPicPr>
            <a:picLocks noChangeAspect="1"/>
          </p:cNvPicPr>
          <p:nvPr/>
        </p:nvPicPr>
        <p:blipFill>
          <a:blip r:embed="rId4"/>
          <a:stretch>
            <a:fillRect/>
          </a:stretch>
        </p:blipFill>
        <p:spPr>
          <a:xfrm>
            <a:off x="2921904" y="906194"/>
            <a:ext cx="6617210" cy="2884425"/>
          </a:xfrm>
          <a:prstGeom prst="rect">
            <a:avLst/>
          </a:prstGeom>
        </p:spPr>
      </p:pic>
      <p:sp>
        <p:nvSpPr>
          <p:cNvPr id="10" name="文本框 9">
            <a:extLst>
              <a:ext uri="{FF2B5EF4-FFF2-40B4-BE49-F238E27FC236}">
                <a16:creationId xmlns:a16="http://schemas.microsoft.com/office/drawing/2014/main" id="{A44C181E-90BC-4493-90A0-E9D9CAC1B824}"/>
              </a:ext>
            </a:extLst>
          </p:cNvPr>
          <p:cNvSpPr txBox="1"/>
          <p:nvPr/>
        </p:nvSpPr>
        <p:spPr>
          <a:xfrm>
            <a:off x="3837631" y="4223422"/>
            <a:ext cx="6181106" cy="927113"/>
          </a:xfrm>
          <a:prstGeom prst="rect">
            <a:avLst/>
          </a:prstGeom>
          <a:noFill/>
        </p:spPr>
        <p:txBody>
          <a:bodyPr wrap="square">
            <a:spAutoFit/>
          </a:bodyPr>
          <a:lstStyle/>
          <a:p>
            <a:pPr>
              <a:lnSpc>
                <a:spcPct val="150000"/>
              </a:lnSpc>
            </a:pPr>
            <a:r>
              <a:rPr lang="en-US" altLang="zh-CN" sz="2000" dirty="0"/>
              <a:t>17 </a:t>
            </a:r>
            <a:r>
              <a:rPr lang="zh-CN" altLang="en-US" sz="2000" dirty="0"/>
              <a:t>个为真阳性，其余 </a:t>
            </a:r>
            <a:r>
              <a:rPr lang="en-US" altLang="zh-CN" sz="2000" dirty="0"/>
              <a:t>19 </a:t>
            </a:r>
            <a:r>
              <a:rPr lang="zh-CN" altLang="en-US" sz="2000" dirty="0"/>
              <a:t>个为假阳性</a:t>
            </a:r>
            <a:endParaRPr lang="en-US" altLang="zh-CN" sz="2000" dirty="0"/>
          </a:p>
          <a:p>
            <a:pPr>
              <a:lnSpc>
                <a:spcPct val="150000"/>
              </a:lnSpc>
            </a:pPr>
            <a:r>
              <a:rPr lang="zh-CN" altLang="zh-CN" sz="1800" dirty="0">
                <a:effectLst/>
                <a:ea typeface="等线" panose="02010600030101010101" pitchFamily="2" charset="-122"/>
                <a:cs typeface="Times New Roman" panose="02020603050405020304" pitchFamily="18" charset="0"/>
              </a:rPr>
              <a:t>实现了从</a:t>
            </a:r>
            <a:r>
              <a:rPr lang="en-US" altLang="zh-CN" sz="1800" dirty="0">
                <a:effectLst/>
                <a:ea typeface="等线" panose="02010600030101010101" pitchFamily="2" charset="-122"/>
                <a:cs typeface="Times New Roman" panose="02020603050405020304" pitchFamily="18" charset="0"/>
              </a:rPr>
              <a:t> 40.0% </a:t>
            </a:r>
            <a:r>
              <a:rPr lang="zh-CN" altLang="zh-CN" sz="1800" dirty="0">
                <a:effectLst/>
                <a:ea typeface="等线" panose="02010600030101010101" pitchFamily="2" charset="-122"/>
                <a:cs typeface="Times New Roman" panose="02020603050405020304" pitchFamily="18" charset="0"/>
              </a:rPr>
              <a:t>到</a:t>
            </a:r>
            <a:r>
              <a:rPr lang="en-US" altLang="zh-CN" sz="1800" dirty="0">
                <a:effectLst/>
                <a:ea typeface="等线" panose="02010600030101010101" pitchFamily="2" charset="-122"/>
                <a:cs typeface="Times New Roman" panose="02020603050405020304" pitchFamily="18" charset="0"/>
              </a:rPr>
              <a:t> 100.0% </a:t>
            </a:r>
            <a:r>
              <a:rPr lang="zh-CN" altLang="zh-CN" sz="1800" dirty="0">
                <a:effectLst/>
                <a:ea typeface="等线" panose="02010600030101010101" pitchFamily="2" charset="-122"/>
                <a:cs typeface="Times New Roman" panose="02020603050405020304" pitchFamily="18" charset="0"/>
              </a:rPr>
              <a:t>的错误检测率</a:t>
            </a:r>
            <a:endParaRPr lang="zh-CN" altLang="en-US" sz="2000" dirty="0"/>
          </a:p>
        </p:txBody>
      </p:sp>
    </p:spTree>
    <p:extLst>
      <p:ext uri="{BB962C8B-B14F-4D97-AF65-F5344CB8AC3E}">
        <p14:creationId xmlns:p14="http://schemas.microsoft.com/office/powerpoint/2010/main" val="988568957"/>
      </p:ext>
    </p:extLst>
  </p:cSld>
  <p:clrMapOvr>
    <a:masterClrMapping/>
  </p:clrMapOvr>
  <p:transition spd="slow">
    <p:wip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3F15A963-B29C-4A31-996A-99DD11664EB5}"/>
              </a:ext>
            </a:extLst>
          </p:cNvPr>
          <p:cNvPicPr>
            <a:picLocks noChangeAspect="1"/>
          </p:cNvPicPr>
          <p:nvPr/>
        </p:nvPicPr>
        <p:blipFill rotWithShape="1">
          <a:blip r:embed="rId3"/>
          <a:srcRect b="1594"/>
          <a:stretch/>
        </p:blipFill>
        <p:spPr>
          <a:xfrm>
            <a:off x="0" y="-19052"/>
            <a:ext cx="12192000" cy="6858000"/>
          </a:xfrm>
          <a:prstGeom prst="rect">
            <a:avLst/>
          </a:prstGeom>
        </p:spPr>
      </p:pic>
      <p:sp>
        <p:nvSpPr>
          <p:cNvPr id="4" name="文本框 29">
            <a:extLst>
              <a:ext uri="{FF2B5EF4-FFF2-40B4-BE49-F238E27FC236}">
                <a16:creationId xmlns:a16="http://schemas.microsoft.com/office/drawing/2014/main" id="{571AFDE5-49AB-4677-95F8-886A5BE11441}"/>
              </a:ext>
            </a:extLst>
          </p:cNvPr>
          <p:cNvSpPr txBox="1">
            <a:spLocks noChangeArrowheads="1"/>
          </p:cNvSpPr>
          <p:nvPr/>
        </p:nvSpPr>
        <p:spPr bwMode="auto">
          <a:xfrm>
            <a:off x="567100" y="-19052"/>
            <a:ext cx="4302125"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fontAlgn="auto" hangingPunct="1">
              <a:lnSpc>
                <a:spcPct val="100000"/>
              </a:lnSpc>
              <a:spcBef>
                <a:spcPct val="0"/>
              </a:spcBef>
              <a:spcAft>
                <a:spcPts val="0"/>
              </a:spcAft>
              <a:buFontTx/>
              <a:buNone/>
              <a:defRPr/>
            </a:pPr>
            <a:r>
              <a:rPr lang="zh-CN" altLang="en-US" sz="2600" b="1" dirty="0">
                <a:solidFill>
                  <a:schemeClr val="bg1"/>
                </a:solidFill>
                <a:latin typeface="幼圆" panose="02010509060101010101" pitchFamily="49" charset="-122"/>
                <a:ea typeface="幼圆" panose="02010509060101010101" pitchFamily="49" charset="-122"/>
              </a:rPr>
              <a:t>并发错误检测能力比较</a:t>
            </a:r>
          </a:p>
        </p:txBody>
      </p:sp>
      <p:grpSp>
        <p:nvGrpSpPr>
          <p:cNvPr id="5" name="组合 4">
            <a:extLst>
              <a:ext uri="{FF2B5EF4-FFF2-40B4-BE49-F238E27FC236}">
                <a16:creationId xmlns:a16="http://schemas.microsoft.com/office/drawing/2014/main" id="{4B38A5CB-7612-4C49-9C23-2897B05EA6B4}"/>
              </a:ext>
            </a:extLst>
          </p:cNvPr>
          <p:cNvGrpSpPr/>
          <p:nvPr/>
        </p:nvGrpSpPr>
        <p:grpSpPr>
          <a:xfrm>
            <a:off x="153126" y="154735"/>
            <a:ext cx="388036" cy="216739"/>
            <a:chOff x="59267" y="3420098"/>
            <a:chExt cx="6052682" cy="3380753"/>
          </a:xfrm>
        </p:grpSpPr>
        <p:sp>
          <p:nvSpPr>
            <p:cNvPr id="6" name="矩形 5">
              <a:extLst>
                <a:ext uri="{FF2B5EF4-FFF2-40B4-BE49-F238E27FC236}">
                  <a16:creationId xmlns:a16="http://schemas.microsoft.com/office/drawing/2014/main" id="{9C77778B-3CDB-4A5D-A82E-9A5A36B4080D}"/>
                </a:ext>
              </a:extLst>
            </p:cNvPr>
            <p:cNvSpPr/>
            <p:nvPr/>
          </p:nvSpPr>
          <p:spPr>
            <a:xfrm>
              <a:off x="59267" y="3420098"/>
              <a:ext cx="6052682" cy="3380753"/>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CCD95853-020D-4FD7-AD36-070F86EA8907}"/>
                </a:ext>
              </a:extLst>
            </p:cNvPr>
            <p:cNvSpPr/>
            <p:nvPr/>
          </p:nvSpPr>
          <p:spPr>
            <a:xfrm>
              <a:off x="664167" y="4092711"/>
              <a:ext cx="4782376" cy="2076738"/>
            </a:xfrm>
            <a:prstGeom prst="rect">
              <a:avLst/>
            </a:prstGeom>
            <a:no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8" name="图片 7">
            <a:extLst>
              <a:ext uri="{FF2B5EF4-FFF2-40B4-BE49-F238E27FC236}">
                <a16:creationId xmlns:a16="http://schemas.microsoft.com/office/drawing/2014/main" id="{B12D075C-A17F-44DC-A8DF-D1BE030E1A3E}"/>
              </a:ext>
            </a:extLst>
          </p:cNvPr>
          <p:cNvPicPr>
            <a:picLocks noChangeAspect="1"/>
          </p:cNvPicPr>
          <p:nvPr/>
        </p:nvPicPr>
        <p:blipFill rotWithShape="1">
          <a:blip r:embed="rId4"/>
          <a:srcRect t="2388"/>
          <a:stretch/>
        </p:blipFill>
        <p:spPr>
          <a:xfrm>
            <a:off x="2017304" y="835329"/>
            <a:ext cx="8383170" cy="3012836"/>
          </a:xfrm>
          <a:prstGeom prst="rect">
            <a:avLst/>
          </a:prstGeom>
        </p:spPr>
      </p:pic>
      <p:sp>
        <p:nvSpPr>
          <p:cNvPr id="10" name="文本框 9">
            <a:extLst>
              <a:ext uri="{FF2B5EF4-FFF2-40B4-BE49-F238E27FC236}">
                <a16:creationId xmlns:a16="http://schemas.microsoft.com/office/drawing/2014/main" id="{1C3D435C-4B48-4EE6-A0D3-94919A80515B}"/>
              </a:ext>
            </a:extLst>
          </p:cNvPr>
          <p:cNvSpPr txBox="1"/>
          <p:nvPr/>
        </p:nvSpPr>
        <p:spPr>
          <a:xfrm>
            <a:off x="3363684" y="3944658"/>
            <a:ext cx="8383170" cy="1291379"/>
          </a:xfrm>
          <a:prstGeom prst="rect">
            <a:avLst/>
          </a:prstGeom>
          <a:noFill/>
        </p:spPr>
        <p:txBody>
          <a:bodyPr wrap="square">
            <a:spAutoFit/>
          </a:bodyPr>
          <a:lstStyle/>
          <a:p>
            <a:pPr>
              <a:lnSpc>
                <a:spcPct val="150000"/>
              </a:lnSpc>
            </a:pPr>
            <a:r>
              <a:rPr lang="en-US" altLang="zh-CN" dirty="0"/>
              <a:t>1</a:t>
            </a:r>
            <a:r>
              <a:rPr lang="zh-CN" altLang="en-US" dirty="0"/>
              <a:t>、专注于与静态分析工具的比较</a:t>
            </a:r>
            <a:endParaRPr lang="en-US" altLang="zh-CN" dirty="0"/>
          </a:p>
          <a:p>
            <a:pPr>
              <a:lnSpc>
                <a:spcPct val="150000"/>
              </a:lnSpc>
            </a:pPr>
            <a:r>
              <a:rPr lang="en-US" altLang="zh-CN" dirty="0"/>
              <a:t>2</a:t>
            </a:r>
            <a:r>
              <a:rPr lang="zh-CN" altLang="en-US" dirty="0"/>
              <a:t>、不考虑手工操作的工具</a:t>
            </a:r>
            <a:endParaRPr lang="en-US" altLang="zh-CN" dirty="0"/>
          </a:p>
          <a:p>
            <a:pPr>
              <a:lnSpc>
                <a:spcPct val="150000"/>
              </a:lnSpc>
            </a:pPr>
            <a:r>
              <a:rPr lang="en-US" altLang="zh-CN" dirty="0"/>
              <a:t>3</a:t>
            </a:r>
            <a:r>
              <a:rPr lang="zh-CN" altLang="en-US" dirty="0"/>
              <a:t>、考虑可用于发现事务损坏的并发错误的静态分析工具</a:t>
            </a:r>
          </a:p>
        </p:txBody>
      </p:sp>
    </p:spTree>
    <p:extLst>
      <p:ext uri="{BB962C8B-B14F-4D97-AF65-F5344CB8AC3E}">
        <p14:creationId xmlns:p14="http://schemas.microsoft.com/office/powerpoint/2010/main" val="101479318"/>
      </p:ext>
    </p:extLst>
  </p:cSld>
  <p:clrMapOvr>
    <a:masterClrMapping/>
  </p:clrMapOvr>
  <p:transition spd="slow">
    <p:wip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3F15A963-B29C-4A31-996A-99DD11664EB5}"/>
              </a:ext>
            </a:extLst>
          </p:cNvPr>
          <p:cNvPicPr>
            <a:picLocks noChangeAspect="1"/>
          </p:cNvPicPr>
          <p:nvPr/>
        </p:nvPicPr>
        <p:blipFill rotWithShape="1">
          <a:blip r:embed="rId3"/>
          <a:srcRect b="1594"/>
          <a:stretch/>
        </p:blipFill>
        <p:spPr>
          <a:xfrm>
            <a:off x="-130548" y="-19052"/>
            <a:ext cx="12192000" cy="6858000"/>
          </a:xfrm>
          <a:prstGeom prst="rect">
            <a:avLst/>
          </a:prstGeom>
        </p:spPr>
      </p:pic>
      <p:sp>
        <p:nvSpPr>
          <p:cNvPr id="4" name="文本框 29">
            <a:extLst>
              <a:ext uri="{FF2B5EF4-FFF2-40B4-BE49-F238E27FC236}">
                <a16:creationId xmlns:a16="http://schemas.microsoft.com/office/drawing/2014/main" id="{571AFDE5-49AB-4677-95F8-886A5BE11441}"/>
              </a:ext>
            </a:extLst>
          </p:cNvPr>
          <p:cNvSpPr txBox="1">
            <a:spLocks noChangeArrowheads="1"/>
          </p:cNvSpPr>
          <p:nvPr/>
        </p:nvSpPr>
        <p:spPr bwMode="auto">
          <a:xfrm>
            <a:off x="567100" y="-19052"/>
            <a:ext cx="6703855"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fontAlgn="auto" hangingPunct="1">
              <a:lnSpc>
                <a:spcPct val="100000"/>
              </a:lnSpc>
              <a:spcBef>
                <a:spcPct val="0"/>
              </a:spcBef>
              <a:spcAft>
                <a:spcPts val="0"/>
              </a:spcAft>
              <a:buFontTx/>
              <a:buNone/>
              <a:defRPr/>
            </a:pPr>
            <a:r>
              <a:rPr lang="en-US" altLang="zh-CN" sz="2600" b="1" dirty="0">
                <a:solidFill>
                  <a:schemeClr val="bg1"/>
                </a:solidFill>
                <a:latin typeface="幼圆" panose="02010509060101010101" pitchFamily="49" charset="-122"/>
                <a:ea typeface="幼圆" panose="02010509060101010101" pitchFamily="49" charset="-122"/>
              </a:rPr>
              <a:t>Case Study I</a:t>
            </a:r>
            <a:r>
              <a:rPr lang="zh-CN" altLang="en-US" sz="2600" b="1" dirty="0">
                <a:solidFill>
                  <a:schemeClr val="bg1"/>
                </a:solidFill>
                <a:latin typeface="幼圆" panose="02010509060101010101" pitchFamily="49" charset="-122"/>
                <a:ea typeface="幼圆" panose="02010509060101010101" pitchFamily="49" charset="-122"/>
              </a:rPr>
              <a:t>：</a:t>
            </a:r>
            <a:r>
              <a:rPr lang="en-US" altLang="zh-CN" sz="2600" b="1" dirty="0">
                <a:solidFill>
                  <a:schemeClr val="bg1"/>
                </a:solidFill>
                <a:latin typeface="幼圆" panose="02010509060101010101" pitchFamily="49" charset="-122"/>
                <a:ea typeface="幼圆" panose="02010509060101010101" pitchFamily="49" charset="-122"/>
              </a:rPr>
              <a:t>SD Card Data Corruption</a:t>
            </a:r>
            <a:endParaRPr lang="zh-CN" altLang="en-US" sz="2600" b="1" dirty="0">
              <a:solidFill>
                <a:schemeClr val="bg1"/>
              </a:solidFill>
              <a:latin typeface="幼圆" panose="02010509060101010101" pitchFamily="49" charset="-122"/>
              <a:ea typeface="幼圆" panose="02010509060101010101" pitchFamily="49" charset="-122"/>
            </a:endParaRPr>
          </a:p>
        </p:txBody>
      </p:sp>
      <p:grpSp>
        <p:nvGrpSpPr>
          <p:cNvPr id="5" name="组合 4">
            <a:extLst>
              <a:ext uri="{FF2B5EF4-FFF2-40B4-BE49-F238E27FC236}">
                <a16:creationId xmlns:a16="http://schemas.microsoft.com/office/drawing/2014/main" id="{4B38A5CB-7612-4C49-9C23-2897B05EA6B4}"/>
              </a:ext>
            </a:extLst>
          </p:cNvPr>
          <p:cNvGrpSpPr/>
          <p:nvPr/>
        </p:nvGrpSpPr>
        <p:grpSpPr>
          <a:xfrm>
            <a:off x="153126" y="154735"/>
            <a:ext cx="388036" cy="216739"/>
            <a:chOff x="59267" y="3420098"/>
            <a:chExt cx="6052682" cy="3380753"/>
          </a:xfrm>
        </p:grpSpPr>
        <p:sp>
          <p:nvSpPr>
            <p:cNvPr id="6" name="矩形 5">
              <a:extLst>
                <a:ext uri="{FF2B5EF4-FFF2-40B4-BE49-F238E27FC236}">
                  <a16:creationId xmlns:a16="http://schemas.microsoft.com/office/drawing/2014/main" id="{9C77778B-3CDB-4A5D-A82E-9A5A36B4080D}"/>
                </a:ext>
              </a:extLst>
            </p:cNvPr>
            <p:cNvSpPr/>
            <p:nvPr/>
          </p:nvSpPr>
          <p:spPr>
            <a:xfrm>
              <a:off x="59267" y="3420098"/>
              <a:ext cx="6052682" cy="3380753"/>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CCD95853-020D-4FD7-AD36-070F86EA8907}"/>
                </a:ext>
              </a:extLst>
            </p:cNvPr>
            <p:cNvSpPr/>
            <p:nvPr/>
          </p:nvSpPr>
          <p:spPr>
            <a:xfrm>
              <a:off x="664167" y="4092711"/>
              <a:ext cx="4782376" cy="2076738"/>
            </a:xfrm>
            <a:prstGeom prst="rect">
              <a:avLst/>
            </a:prstGeom>
            <a:no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文本框 7">
            <a:extLst>
              <a:ext uri="{FF2B5EF4-FFF2-40B4-BE49-F238E27FC236}">
                <a16:creationId xmlns:a16="http://schemas.microsoft.com/office/drawing/2014/main" id="{7209CDD8-64BE-43CF-8B1A-E6E95A2F324D}"/>
              </a:ext>
            </a:extLst>
          </p:cNvPr>
          <p:cNvSpPr txBox="1"/>
          <p:nvPr/>
        </p:nvSpPr>
        <p:spPr>
          <a:xfrm>
            <a:off x="601057" y="1828125"/>
            <a:ext cx="6181106" cy="962956"/>
          </a:xfrm>
          <a:prstGeom prst="rect">
            <a:avLst/>
          </a:prstGeom>
          <a:noFill/>
        </p:spPr>
        <p:txBody>
          <a:bodyPr wrap="square">
            <a:spAutoFit/>
          </a:bodyPr>
          <a:lstStyle/>
          <a:p>
            <a:pPr>
              <a:lnSpc>
                <a:spcPct val="150000"/>
              </a:lnSpc>
            </a:pPr>
            <a:r>
              <a:rPr lang="zh-CN" altLang="en-US" sz="2000" dirty="0"/>
              <a:t>硬件平台：</a:t>
            </a:r>
            <a:r>
              <a:rPr lang="en-US" altLang="zh-CN" sz="2000" dirty="0"/>
              <a:t>RIOT</a:t>
            </a:r>
          </a:p>
          <a:p>
            <a:pPr>
              <a:lnSpc>
                <a:spcPct val="150000"/>
              </a:lnSpc>
            </a:pPr>
            <a:r>
              <a:rPr lang="zh-CN" altLang="en-US" sz="2000" dirty="0"/>
              <a:t>外围设备：</a:t>
            </a:r>
            <a:r>
              <a:rPr lang="en-US" altLang="zh-CN" sz="2000" dirty="0"/>
              <a:t>SD</a:t>
            </a:r>
            <a:r>
              <a:rPr lang="zh-CN" altLang="en-US" sz="2000" dirty="0"/>
              <a:t>卡控制器</a:t>
            </a:r>
          </a:p>
        </p:txBody>
      </p:sp>
      <p:pic>
        <p:nvPicPr>
          <p:cNvPr id="10" name="图片 9">
            <a:extLst>
              <a:ext uri="{FF2B5EF4-FFF2-40B4-BE49-F238E27FC236}">
                <a16:creationId xmlns:a16="http://schemas.microsoft.com/office/drawing/2014/main" id="{8E926D72-0C38-4341-9A04-59E1F18E7835}"/>
              </a:ext>
            </a:extLst>
          </p:cNvPr>
          <p:cNvPicPr>
            <a:picLocks noChangeAspect="1"/>
          </p:cNvPicPr>
          <p:nvPr/>
        </p:nvPicPr>
        <p:blipFill rotWithShape="1">
          <a:blip r:embed="rId4"/>
          <a:srcRect t="1720"/>
          <a:stretch/>
        </p:blipFill>
        <p:spPr>
          <a:xfrm>
            <a:off x="4601232" y="1129123"/>
            <a:ext cx="5825072" cy="3266025"/>
          </a:xfrm>
          <a:prstGeom prst="rect">
            <a:avLst/>
          </a:prstGeom>
        </p:spPr>
      </p:pic>
      <p:sp>
        <p:nvSpPr>
          <p:cNvPr id="12" name="文本框 11">
            <a:extLst>
              <a:ext uri="{FF2B5EF4-FFF2-40B4-BE49-F238E27FC236}">
                <a16:creationId xmlns:a16="http://schemas.microsoft.com/office/drawing/2014/main" id="{31670B14-F71F-449E-B5F2-E949F28C1C0A}"/>
              </a:ext>
            </a:extLst>
          </p:cNvPr>
          <p:cNvSpPr txBox="1"/>
          <p:nvPr/>
        </p:nvSpPr>
        <p:spPr>
          <a:xfrm>
            <a:off x="762726" y="4756990"/>
            <a:ext cx="12038874" cy="880369"/>
          </a:xfrm>
          <a:prstGeom prst="rect">
            <a:avLst/>
          </a:prstGeom>
          <a:noFill/>
        </p:spPr>
        <p:txBody>
          <a:bodyPr wrap="square">
            <a:spAutoFit/>
          </a:bodyPr>
          <a:lstStyle/>
          <a:p>
            <a:pPr>
              <a:lnSpc>
                <a:spcPct val="150000"/>
              </a:lnSpc>
            </a:pPr>
            <a:r>
              <a:rPr lang="en-US" altLang="zh-CN" dirty="0"/>
              <a:t>PASAN </a:t>
            </a:r>
            <a:r>
              <a:rPr lang="zh-CN" altLang="en-US" dirty="0"/>
              <a:t>没有发现被测嵌入式平台的两种状态中的任何一种都被锁定，从而揭示了它对潜在攻击的脆弱性。</a:t>
            </a:r>
            <a:endParaRPr lang="en-US" altLang="zh-CN" dirty="0"/>
          </a:p>
          <a:p>
            <a:pPr>
              <a:lnSpc>
                <a:spcPct val="150000"/>
              </a:lnSpc>
            </a:pPr>
            <a:r>
              <a:rPr lang="zh-CN" altLang="en-US" sz="1800" dirty="0">
                <a:effectLst/>
                <a:ea typeface="等线" panose="02010600030101010101" pitchFamily="2" charset="-122"/>
                <a:cs typeface="Times New Roman" panose="02020603050405020304" pitchFamily="18" charset="0"/>
              </a:rPr>
              <a:t>也</a:t>
            </a:r>
            <a:r>
              <a:rPr lang="zh-CN" altLang="zh-CN" sz="1800" dirty="0">
                <a:effectLst/>
                <a:ea typeface="等线" panose="02010600030101010101" pitchFamily="2" charset="-122"/>
                <a:cs typeface="Times New Roman" panose="02020603050405020304" pitchFamily="18" charset="0"/>
              </a:rPr>
              <a:t>没有发现跨越状态机转换的锁</a:t>
            </a:r>
            <a:endParaRPr lang="zh-CN" altLang="en-US" dirty="0"/>
          </a:p>
        </p:txBody>
      </p:sp>
    </p:spTree>
    <p:extLst>
      <p:ext uri="{BB962C8B-B14F-4D97-AF65-F5344CB8AC3E}">
        <p14:creationId xmlns:p14="http://schemas.microsoft.com/office/powerpoint/2010/main" val="335445909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3F15A963-B29C-4A31-996A-99DD11664EB5}"/>
              </a:ext>
            </a:extLst>
          </p:cNvPr>
          <p:cNvPicPr>
            <a:picLocks noChangeAspect="1"/>
          </p:cNvPicPr>
          <p:nvPr/>
        </p:nvPicPr>
        <p:blipFill rotWithShape="1">
          <a:blip r:embed="rId3"/>
          <a:srcRect b="1594"/>
          <a:stretch/>
        </p:blipFill>
        <p:spPr>
          <a:xfrm>
            <a:off x="0" y="-154735"/>
            <a:ext cx="12192000" cy="6858000"/>
          </a:xfrm>
          <a:prstGeom prst="rect">
            <a:avLst/>
          </a:prstGeom>
        </p:spPr>
      </p:pic>
      <p:sp>
        <p:nvSpPr>
          <p:cNvPr id="4" name="文本框 29">
            <a:extLst>
              <a:ext uri="{FF2B5EF4-FFF2-40B4-BE49-F238E27FC236}">
                <a16:creationId xmlns:a16="http://schemas.microsoft.com/office/drawing/2014/main" id="{571AFDE5-49AB-4677-95F8-886A5BE11441}"/>
              </a:ext>
            </a:extLst>
          </p:cNvPr>
          <p:cNvSpPr txBox="1">
            <a:spLocks noChangeArrowheads="1"/>
          </p:cNvSpPr>
          <p:nvPr/>
        </p:nvSpPr>
        <p:spPr bwMode="auto">
          <a:xfrm>
            <a:off x="567100" y="-19052"/>
            <a:ext cx="4302125"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fontAlgn="auto" hangingPunct="1">
              <a:lnSpc>
                <a:spcPct val="100000"/>
              </a:lnSpc>
              <a:spcBef>
                <a:spcPct val="0"/>
              </a:spcBef>
              <a:spcAft>
                <a:spcPts val="0"/>
              </a:spcAft>
              <a:buFontTx/>
              <a:buNone/>
              <a:defRPr/>
            </a:pPr>
            <a:r>
              <a:rPr lang="zh-CN" altLang="en-US" sz="2600" b="1" dirty="0">
                <a:solidFill>
                  <a:schemeClr val="bg1"/>
                </a:solidFill>
                <a:latin typeface="幼圆" panose="02010509060101010101" pitchFamily="49" charset="-122"/>
                <a:ea typeface="幼圆" panose="02010509060101010101" pitchFamily="49" charset="-122"/>
              </a:rPr>
              <a:t>现实攻击场景</a:t>
            </a:r>
          </a:p>
        </p:txBody>
      </p:sp>
      <p:grpSp>
        <p:nvGrpSpPr>
          <p:cNvPr id="5" name="组合 4">
            <a:extLst>
              <a:ext uri="{FF2B5EF4-FFF2-40B4-BE49-F238E27FC236}">
                <a16:creationId xmlns:a16="http://schemas.microsoft.com/office/drawing/2014/main" id="{4B38A5CB-7612-4C49-9C23-2897B05EA6B4}"/>
              </a:ext>
            </a:extLst>
          </p:cNvPr>
          <p:cNvGrpSpPr/>
          <p:nvPr/>
        </p:nvGrpSpPr>
        <p:grpSpPr>
          <a:xfrm>
            <a:off x="153126" y="154735"/>
            <a:ext cx="388036" cy="216739"/>
            <a:chOff x="59267" y="3420098"/>
            <a:chExt cx="6052682" cy="3380753"/>
          </a:xfrm>
        </p:grpSpPr>
        <p:sp>
          <p:nvSpPr>
            <p:cNvPr id="6" name="矩形 5">
              <a:extLst>
                <a:ext uri="{FF2B5EF4-FFF2-40B4-BE49-F238E27FC236}">
                  <a16:creationId xmlns:a16="http://schemas.microsoft.com/office/drawing/2014/main" id="{9C77778B-3CDB-4A5D-A82E-9A5A36B4080D}"/>
                </a:ext>
              </a:extLst>
            </p:cNvPr>
            <p:cNvSpPr/>
            <p:nvPr/>
          </p:nvSpPr>
          <p:spPr>
            <a:xfrm>
              <a:off x="59267" y="3420098"/>
              <a:ext cx="6052682" cy="3380753"/>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CCD95853-020D-4FD7-AD36-070F86EA8907}"/>
                </a:ext>
              </a:extLst>
            </p:cNvPr>
            <p:cNvSpPr/>
            <p:nvPr/>
          </p:nvSpPr>
          <p:spPr>
            <a:xfrm>
              <a:off x="664167" y="4092711"/>
              <a:ext cx="4782376" cy="2076738"/>
            </a:xfrm>
            <a:prstGeom prst="rect">
              <a:avLst/>
            </a:prstGeom>
            <a:no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文本框 7">
            <a:extLst>
              <a:ext uri="{FF2B5EF4-FFF2-40B4-BE49-F238E27FC236}">
                <a16:creationId xmlns:a16="http://schemas.microsoft.com/office/drawing/2014/main" id="{CA18F32A-3BF2-40BF-B798-B8E47699FCAB}"/>
              </a:ext>
            </a:extLst>
          </p:cNvPr>
          <p:cNvSpPr txBox="1"/>
          <p:nvPr/>
        </p:nvSpPr>
        <p:spPr>
          <a:xfrm>
            <a:off x="1021645" y="1113555"/>
            <a:ext cx="6175022" cy="1291379"/>
          </a:xfrm>
          <a:prstGeom prst="rect">
            <a:avLst/>
          </a:prstGeom>
          <a:noFill/>
        </p:spPr>
        <p:txBody>
          <a:bodyPr wrap="square">
            <a:spAutoFit/>
          </a:bodyPr>
          <a:lstStyle/>
          <a:p>
            <a:pPr>
              <a:lnSpc>
                <a:spcPct val="150000"/>
              </a:lnSpc>
            </a:pPr>
            <a:r>
              <a:rPr lang="zh-CN" altLang="en-US" dirty="0"/>
              <a:t>在</a:t>
            </a:r>
            <a:r>
              <a:rPr lang="en-US" altLang="zh-CN" dirty="0" err="1"/>
              <a:t>BluePill</a:t>
            </a:r>
            <a:r>
              <a:rPr lang="zh-CN" altLang="en-US" dirty="0"/>
              <a:t>板上配置了实验嵌入式系统，</a:t>
            </a:r>
            <a:endParaRPr lang="en-US" altLang="zh-CN" dirty="0"/>
          </a:p>
          <a:p>
            <a:pPr>
              <a:lnSpc>
                <a:spcPct val="150000"/>
              </a:lnSpc>
            </a:pPr>
            <a:r>
              <a:rPr lang="en-US" altLang="zh-CN" dirty="0"/>
              <a:t>SD</a:t>
            </a:r>
            <a:r>
              <a:rPr lang="zh-CN" altLang="en-US" dirty="0"/>
              <a:t>卡适配器通过</a:t>
            </a:r>
            <a:r>
              <a:rPr lang="en-US" altLang="zh-CN" dirty="0"/>
              <a:t>SPI</a:t>
            </a:r>
            <a:r>
              <a:rPr lang="zh-CN" altLang="en-US" dirty="0"/>
              <a:t>接口连接，</a:t>
            </a:r>
            <a:endParaRPr lang="en-US" altLang="zh-CN" dirty="0"/>
          </a:p>
          <a:p>
            <a:pPr>
              <a:lnSpc>
                <a:spcPct val="150000"/>
              </a:lnSpc>
            </a:pPr>
            <a:r>
              <a:rPr lang="zh-CN" altLang="en-US" dirty="0"/>
              <a:t>运行四个线程记录密码数据（</a:t>
            </a:r>
            <a:r>
              <a:rPr lang="en-US" altLang="zh-CN" dirty="0"/>
              <a:t>PASSWORD</a:t>
            </a:r>
            <a:r>
              <a:rPr lang="zh-CN" altLang="en-US" dirty="0"/>
              <a:t>）</a:t>
            </a:r>
          </a:p>
        </p:txBody>
      </p:sp>
      <p:sp>
        <p:nvSpPr>
          <p:cNvPr id="10" name="文本框 9">
            <a:extLst>
              <a:ext uri="{FF2B5EF4-FFF2-40B4-BE49-F238E27FC236}">
                <a16:creationId xmlns:a16="http://schemas.microsoft.com/office/drawing/2014/main" id="{140042F9-E60A-43C6-A10D-0E1021351FE1}"/>
              </a:ext>
            </a:extLst>
          </p:cNvPr>
          <p:cNvSpPr txBox="1"/>
          <p:nvPr/>
        </p:nvSpPr>
        <p:spPr>
          <a:xfrm>
            <a:off x="2003778" y="2492383"/>
            <a:ext cx="8686800" cy="880947"/>
          </a:xfrm>
          <a:prstGeom prst="rect">
            <a:avLst/>
          </a:prstGeom>
          <a:noFill/>
        </p:spPr>
        <p:txBody>
          <a:bodyPr wrap="square">
            <a:spAutoFit/>
          </a:bodyPr>
          <a:lstStyle/>
          <a:p>
            <a:pPr>
              <a:lnSpc>
                <a:spcPct val="150000"/>
              </a:lnSpc>
            </a:pPr>
            <a:r>
              <a:rPr lang="zh-CN" altLang="en-US" dirty="0"/>
              <a:t>第一种情况：缺少 </a:t>
            </a:r>
            <a:r>
              <a:rPr lang="en-US" altLang="zh-CN" dirty="0"/>
              <a:t>SPI </a:t>
            </a:r>
            <a:r>
              <a:rPr lang="zh-CN" altLang="en-US" dirty="0"/>
              <a:t>总线级锁</a:t>
            </a:r>
            <a:endParaRPr lang="en-US" altLang="zh-CN" dirty="0"/>
          </a:p>
          <a:p>
            <a:pPr>
              <a:lnSpc>
                <a:spcPct val="150000"/>
              </a:lnSpc>
            </a:pPr>
            <a:r>
              <a:rPr lang="en-US" altLang="zh-CN" dirty="0"/>
              <a:t>	</a:t>
            </a:r>
            <a:r>
              <a:rPr lang="en-US" altLang="zh-CN" sz="1800" dirty="0">
                <a:effectLst/>
                <a:latin typeface="等线" panose="02010600030101010101" pitchFamily="2" charset="-122"/>
                <a:cs typeface="Times New Roman" panose="02020603050405020304" pitchFamily="18" charset="0"/>
              </a:rPr>
              <a:t>PASSWORD </a:t>
            </a:r>
            <a:r>
              <a:rPr lang="zh-CN" altLang="zh-CN" sz="1800" dirty="0">
                <a:effectLst/>
                <a:ea typeface="等线" panose="02010600030101010101" pitchFamily="2" charset="-122"/>
                <a:cs typeface="Times New Roman" panose="02020603050405020304" pitchFamily="18" charset="0"/>
              </a:rPr>
              <a:t>的八个字符中的一个或多个字符将丢失</a:t>
            </a:r>
            <a:endParaRPr lang="zh-CN" altLang="en-US" dirty="0"/>
          </a:p>
        </p:txBody>
      </p:sp>
      <p:sp>
        <p:nvSpPr>
          <p:cNvPr id="12" name="文本框 11">
            <a:extLst>
              <a:ext uri="{FF2B5EF4-FFF2-40B4-BE49-F238E27FC236}">
                <a16:creationId xmlns:a16="http://schemas.microsoft.com/office/drawing/2014/main" id="{E8F7AADE-E278-48A3-A3EE-168F33D22240}"/>
              </a:ext>
            </a:extLst>
          </p:cNvPr>
          <p:cNvSpPr txBox="1"/>
          <p:nvPr/>
        </p:nvSpPr>
        <p:spPr>
          <a:xfrm>
            <a:off x="2003778" y="3719287"/>
            <a:ext cx="9702800" cy="1200329"/>
          </a:xfrm>
          <a:prstGeom prst="rect">
            <a:avLst/>
          </a:prstGeom>
          <a:noFill/>
        </p:spPr>
        <p:txBody>
          <a:bodyPr wrap="square">
            <a:spAutoFit/>
          </a:bodyPr>
          <a:lstStyle/>
          <a:p>
            <a:pPr>
              <a:lnSpc>
                <a:spcPct val="150000"/>
              </a:lnSpc>
            </a:pPr>
            <a:r>
              <a:rPr lang="zh-CN" altLang="en-US" dirty="0"/>
              <a:t>第二种情况：缺少任何总线级或者外设级锁</a:t>
            </a:r>
            <a:endParaRPr lang="en-US" altLang="zh-CN" dirty="0"/>
          </a:p>
          <a:p>
            <a:pPr>
              <a:lnSpc>
                <a:spcPct val="150000"/>
              </a:lnSpc>
            </a:pPr>
            <a:r>
              <a:rPr lang="en-US" altLang="zh-CN" dirty="0"/>
              <a:t>	</a:t>
            </a:r>
            <a:r>
              <a:rPr lang="zh-CN" altLang="zh-CN" dirty="0"/>
              <a:t>来自不同线程的单词会相互交织，从而产生诸如</a:t>
            </a:r>
            <a:r>
              <a:rPr lang="en-US" altLang="zh-CN" dirty="0"/>
              <a:t> PAPASSWORDSSWORD </a:t>
            </a:r>
            <a:r>
              <a:rPr lang="zh-CN" altLang="zh-CN" dirty="0"/>
              <a:t>之类的单词</a:t>
            </a:r>
            <a:endParaRPr lang="en-US" altLang="zh-CN" dirty="0"/>
          </a:p>
          <a:p>
            <a:r>
              <a:rPr lang="en-US" altLang="zh-CN" dirty="0"/>
              <a:t>	</a:t>
            </a:r>
            <a:endParaRPr lang="zh-CN" altLang="en-US" dirty="0"/>
          </a:p>
        </p:txBody>
      </p:sp>
    </p:spTree>
    <p:extLst>
      <p:ext uri="{BB962C8B-B14F-4D97-AF65-F5344CB8AC3E}">
        <p14:creationId xmlns:p14="http://schemas.microsoft.com/office/powerpoint/2010/main" val="3390405015"/>
      </p:ext>
    </p:extLst>
  </p:cSld>
  <p:clrMapOvr>
    <a:masterClrMapping/>
  </p:clrMapOvr>
  <p:transition spd="slow">
    <p:wip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3F15A963-B29C-4A31-996A-99DD11664EB5}"/>
              </a:ext>
            </a:extLst>
          </p:cNvPr>
          <p:cNvPicPr>
            <a:picLocks noChangeAspect="1"/>
          </p:cNvPicPr>
          <p:nvPr/>
        </p:nvPicPr>
        <p:blipFill rotWithShape="1">
          <a:blip r:embed="rId3"/>
          <a:srcRect b="1594"/>
          <a:stretch/>
        </p:blipFill>
        <p:spPr>
          <a:xfrm>
            <a:off x="0" y="-19052"/>
            <a:ext cx="12192000" cy="6858000"/>
          </a:xfrm>
          <a:prstGeom prst="rect">
            <a:avLst/>
          </a:prstGeom>
        </p:spPr>
      </p:pic>
      <p:sp>
        <p:nvSpPr>
          <p:cNvPr id="4" name="文本框 29">
            <a:extLst>
              <a:ext uri="{FF2B5EF4-FFF2-40B4-BE49-F238E27FC236}">
                <a16:creationId xmlns:a16="http://schemas.microsoft.com/office/drawing/2014/main" id="{571AFDE5-49AB-4677-95F8-886A5BE11441}"/>
              </a:ext>
            </a:extLst>
          </p:cNvPr>
          <p:cNvSpPr txBox="1">
            <a:spLocks noChangeArrowheads="1"/>
          </p:cNvSpPr>
          <p:nvPr/>
        </p:nvSpPr>
        <p:spPr bwMode="auto">
          <a:xfrm>
            <a:off x="567100" y="-19052"/>
            <a:ext cx="5867567"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fontAlgn="auto" hangingPunct="1">
              <a:lnSpc>
                <a:spcPct val="100000"/>
              </a:lnSpc>
              <a:spcBef>
                <a:spcPct val="0"/>
              </a:spcBef>
              <a:spcAft>
                <a:spcPts val="0"/>
              </a:spcAft>
              <a:buFontTx/>
              <a:buNone/>
              <a:defRPr/>
            </a:pPr>
            <a:r>
              <a:rPr lang="en-US" altLang="zh-CN" sz="2600" b="1" dirty="0">
                <a:solidFill>
                  <a:schemeClr val="bg1"/>
                </a:solidFill>
                <a:latin typeface="幼圆" panose="02010509060101010101" pitchFamily="49" charset="-122"/>
                <a:ea typeface="幼圆" panose="02010509060101010101" pitchFamily="49" charset="-122"/>
              </a:rPr>
              <a:t>Case II: Sensor Value Corruption</a:t>
            </a:r>
            <a:endParaRPr lang="zh-CN" altLang="en-US" sz="2600" b="1" dirty="0">
              <a:solidFill>
                <a:schemeClr val="bg1"/>
              </a:solidFill>
              <a:latin typeface="幼圆" panose="02010509060101010101" pitchFamily="49" charset="-122"/>
              <a:ea typeface="幼圆" panose="02010509060101010101" pitchFamily="49" charset="-122"/>
            </a:endParaRPr>
          </a:p>
        </p:txBody>
      </p:sp>
      <p:grpSp>
        <p:nvGrpSpPr>
          <p:cNvPr id="5" name="组合 4">
            <a:extLst>
              <a:ext uri="{FF2B5EF4-FFF2-40B4-BE49-F238E27FC236}">
                <a16:creationId xmlns:a16="http://schemas.microsoft.com/office/drawing/2014/main" id="{4B38A5CB-7612-4C49-9C23-2897B05EA6B4}"/>
              </a:ext>
            </a:extLst>
          </p:cNvPr>
          <p:cNvGrpSpPr/>
          <p:nvPr/>
        </p:nvGrpSpPr>
        <p:grpSpPr>
          <a:xfrm>
            <a:off x="153126" y="154735"/>
            <a:ext cx="388036" cy="216739"/>
            <a:chOff x="59267" y="3420098"/>
            <a:chExt cx="6052682" cy="3380753"/>
          </a:xfrm>
        </p:grpSpPr>
        <p:sp>
          <p:nvSpPr>
            <p:cNvPr id="6" name="矩形 5">
              <a:extLst>
                <a:ext uri="{FF2B5EF4-FFF2-40B4-BE49-F238E27FC236}">
                  <a16:creationId xmlns:a16="http://schemas.microsoft.com/office/drawing/2014/main" id="{9C77778B-3CDB-4A5D-A82E-9A5A36B4080D}"/>
                </a:ext>
              </a:extLst>
            </p:cNvPr>
            <p:cNvSpPr/>
            <p:nvPr/>
          </p:nvSpPr>
          <p:spPr>
            <a:xfrm>
              <a:off x="59267" y="3420098"/>
              <a:ext cx="6052682" cy="3380753"/>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CCD95853-020D-4FD7-AD36-070F86EA8907}"/>
                </a:ext>
              </a:extLst>
            </p:cNvPr>
            <p:cNvSpPr/>
            <p:nvPr/>
          </p:nvSpPr>
          <p:spPr>
            <a:xfrm>
              <a:off x="664167" y="4092711"/>
              <a:ext cx="4782376" cy="2076738"/>
            </a:xfrm>
            <a:prstGeom prst="rect">
              <a:avLst/>
            </a:prstGeom>
            <a:no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文本框 7">
            <a:extLst>
              <a:ext uri="{FF2B5EF4-FFF2-40B4-BE49-F238E27FC236}">
                <a16:creationId xmlns:a16="http://schemas.microsoft.com/office/drawing/2014/main" id="{5155C90B-9B3D-4E3C-B255-E3EA77FF8F9F}"/>
              </a:ext>
            </a:extLst>
          </p:cNvPr>
          <p:cNvSpPr txBox="1"/>
          <p:nvPr/>
        </p:nvSpPr>
        <p:spPr>
          <a:xfrm>
            <a:off x="410330" y="958880"/>
            <a:ext cx="6181106" cy="967957"/>
          </a:xfrm>
          <a:prstGeom prst="rect">
            <a:avLst/>
          </a:prstGeom>
          <a:noFill/>
        </p:spPr>
        <p:txBody>
          <a:bodyPr wrap="square">
            <a:spAutoFit/>
          </a:bodyPr>
          <a:lstStyle/>
          <a:p>
            <a:pPr>
              <a:lnSpc>
                <a:spcPct val="150000"/>
              </a:lnSpc>
            </a:pPr>
            <a:r>
              <a:rPr lang="zh-CN" altLang="en-US" sz="2000" dirty="0"/>
              <a:t>硬件平台：使用</a:t>
            </a:r>
            <a:r>
              <a:rPr lang="en-US" altLang="zh-CN" sz="2000" dirty="0" err="1"/>
              <a:t>ArduPilot</a:t>
            </a:r>
            <a:r>
              <a:rPr lang="zh-CN" altLang="en-US" sz="2000" dirty="0"/>
              <a:t>的</a:t>
            </a:r>
            <a:r>
              <a:rPr lang="en-US" altLang="zh-CN" sz="2000" dirty="0"/>
              <a:t>RAV</a:t>
            </a:r>
            <a:r>
              <a:rPr lang="zh-CN" altLang="en-US" sz="2000" dirty="0"/>
              <a:t>，例如</a:t>
            </a:r>
            <a:r>
              <a:rPr lang="en-US" altLang="zh-CN" sz="2000" dirty="0" err="1"/>
              <a:t>MAVLink</a:t>
            </a:r>
            <a:endParaRPr lang="en-US" altLang="zh-CN" sz="2000" dirty="0"/>
          </a:p>
          <a:p>
            <a:pPr>
              <a:lnSpc>
                <a:spcPct val="150000"/>
              </a:lnSpc>
            </a:pPr>
            <a:r>
              <a:rPr lang="zh-CN" altLang="en-US" sz="2000" dirty="0"/>
              <a:t>目的：测量各种物理状态（高度、三维角度、加速度）</a:t>
            </a:r>
            <a:endParaRPr lang="en-US" altLang="zh-CN" sz="2000" dirty="0"/>
          </a:p>
        </p:txBody>
      </p:sp>
      <p:pic>
        <p:nvPicPr>
          <p:cNvPr id="10" name="图片 9">
            <a:extLst>
              <a:ext uri="{FF2B5EF4-FFF2-40B4-BE49-F238E27FC236}">
                <a16:creationId xmlns:a16="http://schemas.microsoft.com/office/drawing/2014/main" id="{B644F2B9-0A10-4C98-AD40-D18A32B1C883}"/>
              </a:ext>
            </a:extLst>
          </p:cNvPr>
          <p:cNvPicPr>
            <a:picLocks noChangeAspect="1"/>
          </p:cNvPicPr>
          <p:nvPr/>
        </p:nvPicPr>
        <p:blipFill>
          <a:blip r:embed="rId4"/>
          <a:stretch>
            <a:fillRect/>
          </a:stretch>
        </p:blipFill>
        <p:spPr>
          <a:xfrm>
            <a:off x="7361453" y="473391"/>
            <a:ext cx="4420217" cy="2676899"/>
          </a:xfrm>
          <a:prstGeom prst="rect">
            <a:avLst/>
          </a:prstGeom>
        </p:spPr>
      </p:pic>
      <p:pic>
        <p:nvPicPr>
          <p:cNvPr id="12" name="图片 11">
            <a:extLst>
              <a:ext uri="{FF2B5EF4-FFF2-40B4-BE49-F238E27FC236}">
                <a16:creationId xmlns:a16="http://schemas.microsoft.com/office/drawing/2014/main" id="{B0580B8F-F46C-44A2-A8CB-B37A2FD55C2F}"/>
              </a:ext>
            </a:extLst>
          </p:cNvPr>
          <p:cNvPicPr>
            <a:picLocks noChangeAspect="1"/>
          </p:cNvPicPr>
          <p:nvPr/>
        </p:nvPicPr>
        <p:blipFill>
          <a:blip r:embed="rId5"/>
          <a:stretch>
            <a:fillRect/>
          </a:stretch>
        </p:blipFill>
        <p:spPr>
          <a:xfrm>
            <a:off x="7361453" y="3613301"/>
            <a:ext cx="4391638" cy="2762636"/>
          </a:xfrm>
          <a:prstGeom prst="rect">
            <a:avLst/>
          </a:prstGeom>
        </p:spPr>
      </p:pic>
      <p:sp>
        <p:nvSpPr>
          <p:cNvPr id="14" name="文本框 13">
            <a:extLst>
              <a:ext uri="{FF2B5EF4-FFF2-40B4-BE49-F238E27FC236}">
                <a16:creationId xmlns:a16="http://schemas.microsoft.com/office/drawing/2014/main" id="{E5E49A67-4A38-40DC-B0D3-4B92AF702326}"/>
              </a:ext>
            </a:extLst>
          </p:cNvPr>
          <p:cNvSpPr txBox="1"/>
          <p:nvPr/>
        </p:nvSpPr>
        <p:spPr>
          <a:xfrm>
            <a:off x="50183" y="3225282"/>
            <a:ext cx="7311270" cy="369332"/>
          </a:xfrm>
          <a:prstGeom prst="rect">
            <a:avLst/>
          </a:prstGeom>
          <a:noFill/>
        </p:spPr>
        <p:txBody>
          <a:bodyPr wrap="square">
            <a:spAutoFit/>
          </a:bodyPr>
          <a:lstStyle/>
          <a:p>
            <a:r>
              <a:rPr lang="en-US" altLang="zh-CN" dirty="0"/>
              <a:t>S1</a:t>
            </a:r>
            <a:r>
              <a:rPr lang="zh-CN" altLang="en-US" dirty="0"/>
              <a:t>（读取）：在此状态下，读取在前一次迭代中计划测量的传感器值</a:t>
            </a:r>
          </a:p>
        </p:txBody>
      </p:sp>
      <p:sp>
        <p:nvSpPr>
          <p:cNvPr id="16" name="文本框 15">
            <a:extLst>
              <a:ext uri="{FF2B5EF4-FFF2-40B4-BE49-F238E27FC236}">
                <a16:creationId xmlns:a16="http://schemas.microsoft.com/office/drawing/2014/main" id="{AF370B22-1EF1-408D-86B1-3E81B1B96A38}"/>
              </a:ext>
            </a:extLst>
          </p:cNvPr>
          <p:cNvSpPr txBox="1"/>
          <p:nvPr/>
        </p:nvSpPr>
        <p:spPr>
          <a:xfrm>
            <a:off x="0" y="3804788"/>
            <a:ext cx="7311269" cy="369332"/>
          </a:xfrm>
          <a:prstGeom prst="rect">
            <a:avLst/>
          </a:prstGeom>
          <a:noFill/>
        </p:spPr>
        <p:txBody>
          <a:bodyPr wrap="square">
            <a:spAutoFit/>
          </a:bodyPr>
          <a:lstStyle/>
          <a:p>
            <a:r>
              <a:rPr lang="en-US" altLang="zh-CN" dirty="0"/>
              <a:t>S2</a:t>
            </a:r>
            <a:r>
              <a:rPr lang="zh-CN" altLang="en-US" dirty="0"/>
              <a:t>（测量）：在此状态下，安排一个命令来测量下一次迭代的传感器值</a:t>
            </a:r>
          </a:p>
        </p:txBody>
      </p:sp>
      <p:sp>
        <p:nvSpPr>
          <p:cNvPr id="18" name="文本框 17">
            <a:extLst>
              <a:ext uri="{FF2B5EF4-FFF2-40B4-BE49-F238E27FC236}">
                <a16:creationId xmlns:a16="http://schemas.microsoft.com/office/drawing/2014/main" id="{40C9AC7F-A685-4765-A912-A0152E963291}"/>
              </a:ext>
            </a:extLst>
          </p:cNvPr>
          <p:cNvSpPr txBox="1"/>
          <p:nvPr/>
        </p:nvSpPr>
        <p:spPr>
          <a:xfrm>
            <a:off x="0" y="4297231"/>
            <a:ext cx="7095684" cy="369332"/>
          </a:xfrm>
          <a:prstGeom prst="rect">
            <a:avLst/>
          </a:prstGeom>
          <a:noFill/>
        </p:spPr>
        <p:txBody>
          <a:bodyPr wrap="square">
            <a:spAutoFit/>
          </a:bodyPr>
          <a:lstStyle/>
          <a:p>
            <a:r>
              <a:rPr lang="en-US" altLang="zh-CN" dirty="0"/>
              <a:t>S3</a:t>
            </a:r>
            <a:r>
              <a:rPr lang="zh-CN" altLang="en-US" dirty="0"/>
              <a:t>（等待）：在这种状态下，休眠等待下一次迭代前的作业完成</a:t>
            </a:r>
          </a:p>
        </p:txBody>
      </p:sp>
      <p:sp>
        <p:nvSpPr>
          <p:cNvPr id="17" name="文本框 16">
            <a:extLst>
              <a:ext uri="{FF2B5EF4-FFF2-40B4-BE49-F238E27FC236}">
                <a16:creationId xmlns:a16="http://schemas.microsoft.com/office/drawing/2014/main" id="{231635A9-B52F-42C8-985C-99B1608A1444}"/>
              </a:ext>
            </a:extLst>
          </p:cNvPr>
          <p:cNvSpPr txBox="1"/>
          <p:nvPr/>
        </p:nvSpPr>
        <p:spPr>
          <a:xfrm>
            <a:off x="498503" y="2020464"/>
            <a:ext cx="6299790" cy="369332"/>
          </a:xfrm>
          <a:prstGeom prst="rect">
            <a:avLst/>
          </a:prstGeom>
          <a:noFill/>
        </p:spPr>
        <p:txBody>
          <a:bodyPr wrap="square">
            <a:spAutoFit/>
          </a:bodyPr>
          <a:lstStyle/>
          <a:p>
            <a:r>
              <a:rPr lang="zh-CN" altLang="en-US" dirty="0"/>
              <a:t>传感器</a:t>
            </a:r>
            <a:r>
              <a:rPr lang="en-US" altLang="zh-CN" dirty="0"/>
              <a:t>MS5611 </a:t>
            </a:r>
            <a:r>
              <a:rPr lang="zh-CN" altLang="en-US" dirty="0"/>
              <a:t>和 </a:t>
            </a:r>
            <a:r>
              <a:rPr lang="en-US" altLang="zh-CN" dirty="0"/>
              <a:t>ICM20789 </a:t>
            </a:r>
            <a:r>
              <a:rPr lang="zh-CN" altLang="en-US" dirty="0"/>
              <a:t>连接到 </a:t>
            </a:r>
            <a:r>
              <a:rPr lang="en-US" altLang="zh-CN" dirty="0"/>
              <a:t>I2C</a:t>
            </a:r>
            <a:endParaRPr lang="zh-CN" altLang="en-US" dirty="0"/>
          </a:p>
        </p:txBody>
      </p:sp>
      <p:pic>
        <p:nvPicPr>
          <p:cNvPr id="9" name="图片 8">
            <a:extLst>
              <a:ext uri="{FF2B5EF4-FFF2-40B4-BE49-F238E27FC236}">
                <a16:creationId xmlns:a16="http://schemas.microsoft.com/office/drawing/2014/main" id="{5F490097-E724-46FC-8D34-BADA2AC36136}"/>
              </a:ext>
            </a:extLst>
          </p:cNvPr>
          <p:cNvPicPr>
            <a:picLocks noChangeAspect="1"/>
          </p:cNvPicPr>
          <p:nvPr/>
        </p:nvPicPr>
        <p:blipFill>
          <a:blip r:embed="rId6"/>
          <a:stretch>
            <a:fillRect/>
          </a:stretch>
        </p:blipFill>
        <p:spPr>
          <a:xfrm>
            <a:off x="938464" y="849040"/>
            <a:ext cx="3871296" cy="2322777"/>
          </a:xfrm>
          <a:prstGeom prst="rect">
            <a:avLst/>
          </a:prstGeom>
        </p:spPr>
      </p:pic>
      <p:pic>
        <p:nvPicPr>
          <p:cNvPr id="11" name="图片 10">
            <a:extLst>
              <a:ext uri="{FF2B5EF4-FFF2-40B4-BE49-F238E27FC236}">
                <a16:creationId xmlns:a16="http://schemas.microsoft.com/office/drawing/2014/main" id="{14BFDF2B-7AEC-48A0-A328-B0452B96B067}"/>
              </a:ext>
            </a:extLst>
          </p:cNvPr>
          <p:cNvPicPr>
            <a:picLocks noChangeAspect="1"/>
          </p:cNvPicPr>
          <p:nvPr/>
        </p:nvPicPr>
        <p:blipFill>
          <a:blip r:embed="rId7"/>
          <a:stretch>
            <a:fillRect/>
          </a:stretch>
        </p:blipFill>
        <p:spPr>
          <a:xfrm>
            <a:off x="742738" y="4743780"/>
            <a:ext cx="4877223" cy="2017951"/>
          </a:xfrm>
          <a:prstGeom prst="rect">
            <a:avLst/>
          </a:prstGeom>
        </p:spPr>
      </p:pic>
    </p:spTree>
    <p:extLst>
      <p:ext uri="{BB962C8B-B14F-4D97-AF65-F5344CB8AC3E}">
        <p14:creationId xmlns:p14="http://schemas.microsoft.com/office/powerpoint/2010/main" val="232107846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ppt_x"/>
                                          </p:val>
                                        </p:tav>
                                        <p:tav tm="100000">
                                          <p:val>
                                            <p:strVal val="#ppt_x"/>
                                          </p:val>
                                        </p:tav>
                                      </p:tavLst>
                                    </p:anim>
                                    <p:anim calcmode="lin" valueType="num">
                                      <p:cBhvr additive="base">
                                        <p:cTn id="1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500" fill="hold"/>
                                        <p:tgtEl>
                                          <p:spTgt spid="14"/>
                                        </p:tgtEl>
                                        <p:attrNameLst>
                                          <p:attrName>ppt_x</p:attrName>
                                        </p:attrNameLst>
                                      </p:cBhvr>
                                      <p:tavLst>
                                        <p:tav tm="0">
                                          <p:val>
                                            <p:strVal val="#ppt_x"/>
                                          </p:val>
                                        </p:tav>
                                        <p:tav tm="100000">
                                          <p:val>
                                            <p:strVal val="#ppt_x"/>
                                          </p:val>
                                        </p:tav>
                                      </p:tavLst>
                                    </p:anim>
                                    <p:anim calcmode="lin" valueType="num">
                                      <p:cBhvr additive="base">
                                        <p:cTn id="20"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anim calcmode="lin" valueType="num">
                                      <p:cBhvr additive="base">
                                        <p:cTn id="25" dur="500" fill="hold"/>
                                        <p:tgtEl>
                                          <p:spTgt spid="16"/>
                                        </p:tgtEl>
                                        <p:attrNameLst>
                                          <p:attrName>ppt_x</p:attrName>
                                        </p:attrNameLst>
                                      </p:cBhvr>
                                      <p:tavLst>
                                        <p:tav tm="0">
                                          <p:val>
                                            <p:strVal val="#ppt_x"/>
                                          </p:val>
                                        </p:tav>
                                        <p:tav tm="100000">
                                          <p:val>
                                            <p:strVal val="#ppt_x"/>
                                          </p:val>
                                        </p:tav>
                                      </p:tavLst>
                                    </p:anim>
                                    <p:anim calcmode="lin" valueType="num">
                                      <p:cBhvr additive="base">
                                        <p:cTn id="26"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8"/>
                                        </p:tgtEl>
                                        <p:attrNameLst>
                                          <p:attrName>style.visibility</p:attrName>
                                        </p:attrNameLst>
                                      </p:cBhvr>
                                      <p:to>
                                        <p:strVal val="visible"/>
                                      </p:to>
                                    </p:set>
                                    <p:anim calcmode="lin" valueType="num">
                                      <p:cBhvr additive="base">
                                        <p:cTn id="31" dur="500" fill="hold"/>
                                        <p:tgtEl>
                                          <p:spTgt spid="18"/>
                                        </p:tgtEl>
                                        <p:attrNameLst>
                                          <p:attrName>ppt_x</p:attrName>
                                        </p:attrNameLst>
                                      </p:cBhvr>
                                      <p:tavLst>
                                        <p:tav tm="0">
                                          <p:val>
                                            <p:strVal val="#ppt_x"/>
                                          </p:val>
                                        </p:tav>
                                        <p:tav tm="100000">
                                          <p:val>
                                            <p:strVal val="#ppt_x"/>
                                          </p:val>
                                        </p:tav>
                                      </p:tavLst>
                                    </p:anim>
                                    <p:anim calcmode="lin" valueType="num">
                                      <p:cBhvr additive="base">
                                        <p:cTn id="32"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42" presetClass="entr" presetSubtype="0" fill="hold" nodeType="click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fade">
                                      <p:cBhvr>
                                        <p:cTn id="37" dur="1000"/>
                                        <p:tgtEl>
                                          <p:spTgt spid="9"/>
                                        </p:tgtEl>
                                      </p:cBhvr>
                                    </p:animEffect>
                                    <p:anim calcmode="lin" valueType="num">
                                      <p:cBhvr>
                                        <p:cTn id="38" dur="1000" fill="hold"/>
                                        <p:tgtEl>
                                          <p:spTgt spid="9"/>
                                        </p:tgtEl>
                                        <p:attrNameLst>
                                          <p:attrName>ppt_x</p:attrName>
                                        </p:attrNameLst>
                                      </p:cBhvr>
                                      <p:tavLst>
                                        <p:tav tm="0">
                                          <p:val>
                                            <p:strVal val="#ppt_x"/>
                                          </p:val>
                                        </p:tav>
                                        <p:tav tm="100000">
                                          <p:val>
                                            <p:strVal val="#ppt_x"/>
                                          </p:val>
                                        </p:tav>
                                      </p:tavLst>
                                    </p:anim>
                                    <p:anim calcmode="lin" valueType="num">
                                      <p:cBhvr>
                                        <p:cTn id="3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nodeType="clickEffect">
                                  <p:stCondLst>
                                    <p:cond delay="0"/>
                                  </p:stCondLst>
                                  <p:childTnLst>
                                    <p:set>
                                      <p:cBhvr>
                                        <p:cTn id="43" dur="1" fill="hold">
                                          <p:stCondLst>
                                            <p:cond delay="0"/>
                                          </p:stCondLst>
                                        </p:cTn>
                                        <p:tgtEl>
                                          <p:spTgt spid="11"/>
                                        </p:tgtEl>
                                        <p:attrNameLst>
                                          <p:attrName>style.visibility</p:attrName>
                                        </p:attrNameLst>
                                      </p:cBhvr>
                                      <p:to>
                                        <p:strVal val="visible"/>
                                      </p:to>
                                    </p:set>
                                    <p:anim calcmode="lin" valueType="num">
                                      <p:cBhvr additive="base">
                                        <p:cTn id="44" dur="500" fill="hold"/>
                                        <p:tgtEl>
                                          <p:spTgt spid="11"/>
                                        </p:tgtEl>
                                        <p:attrNameLst>
                                          <p:attrName>ppt_x</p:attrName>
                                        </p:attrNameLst>
                                      </p:cBhvr>
                                      <p:tavLst>
                                        <p:tav tm="0">
                                          <p:val>
                                            <p:strVal val="#ppt_x"/>
                                          </p:val>
                                        </p:tav>
                                        <p:tav tm="100000">
                                          <p:val>
                                            <p:strVal val="#ppt_x"/>
                                          </p:val>
                                        </p:tav>
                                      </p:tavLst>
                                    </p:anim>
                                    <p:anim calcmode="lin" valueType="num">
                                      <p:cBhvr additive="base">
                                        <p:cTn id="45"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6" grpId="0"/>
      <p:bldP spid="1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3F15A963-B29C-4A31-996A-99DD11664EB5}"/>
              </a:ext>
            </a:extLst>
          </p:cNvPr>
          <p:cNvPicPr>
            <a:picLocks noChangeAspect="1"/>
          </p:cNvPicPr>
          <p:nvPr/>
        </p:nvPicPr>
        <p:blipFill rotWithShape="1">
          <a:blip r:embed="rId3"/>
          <a:srcRect b="1594"/>
          <a:stretch/>
        </p:blipFill>
        <p:spPr>
          <a:xfrm>
            <a:off x="0" y="-19052"/>
            <a:ext cx="12192000" cy="6858000"/>
          </a:xfrm>
          <a:prstGeom prst="rect">
            <a:avLst/>
          </a:prstGeom>
        </p:spPr>
      </p:pic>
      <p:sp>
        <p:nvSpPr>
          <p:cNvPr id="4" name="文本框 29">
            <a:extLst>
              <a:ext uri="{FF2B5EF4-FFF2-40B4-BE49-F238E27FC236}">
                <a16:creationId xmlns:a16="http://schemas.microsoft.com/office/drawing/2014/main" id="{571AFDE5-49AB-4677-95F8-886A5BE11441}"/>
              </a:ext>
            </a:extLst>
          </p:cNvPr>
          <p:cNvSpPr txBox="1">
            <a:spLocks noChangeArrowheads="1"/>
          </p:cNvSpPr>
          <p:nvPr/>
        </p:nvSpPr>
        <p:spPr bwMode="auto">
          <a:xfrm>
            <a:off x="567100" y="-19052"/>
            <a:ext cx="4302125"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fontAlgn="auto" hangingPunct="1">
              <a:lnSpc>
                <a:spcPct val="100000"/>
              </a:lnSpc>
              <a:spcBef>
                <a:spcPct val="0"/>
              </a:spcBef>
              <a:spcAft>
                <a:spcPts val="0"/>
              </a:spcAft>
              <a:buFontTx/>
              <a:buNone/>
              <a:defRPr/>
            </a:pPr>
            <a:r>
              <a:rPr lang="en-US" altLang="zh-CN" sz="2600" b="1" dirty="0">
                <a:solidFill>
                  <a:schemeClr val="bg1"/>
                </a:solidFill>
                <a:latin typeface="幼圆" panose="02010509060101010101" pitchFamily="49" charset="-122"/>
                <a:ea typeface="幼圆" panose="02010509060101010101" pitchFamily="49" charset="-122"/>
              </a:rPr>
              <a:t>Author Team </a:t>
            </a:r>
            <a:endParaRPr lang="zh-CN" altLang="en-US" sz="2600" b="1" dirty="0">
              <a:solidFill>
                <a:schemeClr val="bg1"/>
              </a:solidFill>
              <a:latin typeface="幼圆" panose="02010509060101010101" pitchFamily="49" charset="-122"/>
              <a:ea typeface="幼圆" panose="02010509060101010101" pitchFamily="49" charset="-122"/>
            </a:endParaRPr>
          </a:p>
        </p:txBody>
      </p:sp>
      <p:grpSp>
        <p:nvGrpSpPr>
          <p:cNvPr id="5" name="组合 4">
            <a:extLst>
              <a:ext uri="{FF2B5EF4-FFF2-40B4-BE49-F238E27FC236}">
                <a16:creationId xmlns:a16="http://schemas.microsoft.com/office/drawing/2014/main" id="{4B38A5CB-7612-4C49-9C23-2897B05EA6B4}"/>
              </a:ext>
            </a:extLst>
          </p:cNvPr>
          <p:cNvGrpSpPr/>
          <p:nvPr/>
        </p:nvGrpSpPr>
        <p:grpSpPr>
          <a:xfrm>
            <a:off x="153126" y="154735"/>
            <a:ext cx="388036" cy="216739"/>
            <a:chOff x="59267" y="3420098"/>
            <a:chExt cx="6052682" cy="3380753"/>
          </a:xfrm>
        </p:grpSpPr>
        <p:sp>
          <p:nvSpPr>
            <p:cNvPr id="6" name="矩形 5">
              <a:extLst>
                <a:ext uri="{FF2B5EF4-FFF2-40B4-BE49-F238E27FC236}">
                  <a16:creationId xmlns:a16="http://schemas.microsoft.com/office/drawing/2014/main" id="{9C77778B-3CDB-4A5D-A82E-9A5A36B4080D}"/>
                </a:ext>
              </a:extLst>
            </p:cNvPr>
            <p:cNvSpPr/>
            <p:nvPr/>
          </p:nvSpPr>
          <p:spPr>
            <a:xfrm>
              <a:off x="59267" y="3420098"/>
              <a:ext cx="6052682" cy="3380753"/>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CCD95853-020D-4FD7-AD36-070F86EA8907}"/>
                </a:ext>
              </a:extLst>
            </p:cNvPr>
            <p:cNvSpPr/>
            <p:nvPr/>
          </p:nvSpPr>
          <p:spPr>
            <a:xfrm>
              <a:off x="664167" y="4092711"/>
              <a:ext cx="4782376" cy="2076738"/>
            </a:xfrm>
            <a:prstGeom prst="rect">
              <a:avLst/>
            </a:prstGeom>
            <a:no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文本框 9">
            <a:extLst>
              <a:ext uri="{FF2B5EF4-FFF2-40B4-BE49-F238E27FC236}">
                <a16:creationId xmlns:a16="http://schemas.microsoft.com/office/drawing/2014/main" id="{82857476-60E7-4EA6-BC55-966736FCEA0E}"/>
              </a:ext>
            </a:extLst>
          </p:cNvPr>
          <p:cNvSpPr txBox="1"/>
          <p:nvPr/>
        </p:nvSpPr>
        <p:spPr>
          <a:xfrm>
            <a:off x="2988426" y="577337"/>
            <a:ext cx="8250382" cy="646331"/>
          </a:xfrm>
          <a:prstGeom prst="rect">
            <a:avLst/>
          </a:prstGeom>
          <a:noFill/>
        </p:spPr>
        <p:txBody>
          <a:bodyPr wrap="square">
            <a:spAutoFit/>
          </a:bodyPr>
          <a:lstStyle/>
          <a:p>
            <a:r>
              <a:rPr lang="en-US" altLang="zh-CN" dirty="0" err="1"/>
              <a:t>Vireshwar</a:t>
            </a:r>
            <a:r>
              <a:rPr lang="en-US" altLang="zh-CN" dirty="0"/>
              <a:t> Kumar</a:t>
            </a:r>
            <a:r>
              <a:rPr lang="zh-CN" altLang="en-US" dirty="0"/>
              <a:t>，德里印度理工学院 </a:t>
            </a:r>
            <a:r>
              <a:rPr lang="en-US" altLang="zh-CN" dirty="0"/>
              <a:t>(IIT) </a:t>
            </a:r>
            <a:r>
              <a:rPr lang="zh-CN" altLang="en-US" dirty="0"/>
              <a:t>计算机科学与工程系的助理教授，</a:t>
            </a:r>
            <a:endParaRPr lang="en-US" altLang="zh-CN" dirty="0"/>
          </a:p>
          <a:p>
            <a:r>
              <a:rPr lang="zh-CN" altLang="en-US" dirty="0"/>
              <a:t>研究方向：系统安全、用户隐私、应用密码学、对抗机器学习</a:t>
            </a:r>
          </a:p>
        </p:txBody>
      </p:sp>
      <p:pic>
        <p:nvPicPr>
          <p:cNvPr id="11" name="图片 10">
            <a:extLst>
              <a:ext uri="{FF2B5EF4-FFF2-40B4-BE49-F238E27FC236}">
                <a16:creationId xmlns:a16="http://schemas.microsoft.com/office/drawing/2014/main" id="{69B2562E-D43B-4D7A-97BE-BAF01266CFFA}"/>
              </a:ext>
            </a:extLst>
          </p:cNvPr>
          <p:cNvPicPr>
            <a:picLocks noChangeAspect="1"/>
          </p:cNvPicPr>
          <p:nvPr/>
        </p:nvPicPr>
        <p:blipFill>
          <a:blip r:embed="rId4"/>
          <a:stretch>
            <a:fillRect/>
          </a:stretch>
        </p:blipFill>
        <p:spPr>
          <a:xfrm>
            <a:off x="208338" y="1017563"/>
            <a:ext cx="2571750" cy="2571750"/>
          </a:xfrm>
          <a:prstGeom prst="rect">
            <a:avLst/>
          </a:prstGeom>
        </p:spPr>
      </p:pic>
      <p:pic>
        <p:nvPicPr>
          <p:cNvPr id="13" name="图片 12">
            <a:extLst>
              <a:ext uri="{FF2B5EF4-FFF2-40B4-BE49-F238E27FC236}">
                <a16:creationId xmlns:a16="http://schemas.microsoft.com/office/drawing/2014/main" id="{65B827BB-9FBB-4BF4-8923-4FB6588EC9B1}"/>
              </a:ext>
            </a:extLst>
          </p:cNvPr>
          <p:cNvPicPr>
            <a:picLocks noChangeAspect="1"/>
          </p:cNvPicPr>
          <p:nvPr/>
        </p:nvPicPr>
        <p:blipFill>
          <a:blip r:embed="rId5"/>
          <a:stretch>
            <a:fillRect/>
          </a:stretch>
        </p:blipFill>
        <p:spPr>
          <a:xfrm>
            <a:off x="3469558" y="1557588"/>
            <a:ext cx="6039693" cy="5300412"/>
          </a:xfrm>
          <a:prstGeom prst="rect">
            <a:avLst/>
          </a:prstGeom>
        </p:spPr>
      </p:pic>
      <p:pic>
        <p:nvPicPr>
          <p:cNvPr id="16" name="图片 15">
            <a:extLst>
              <a:ext uri="{FF2B5EF4-FFF2-40B4-BE49-F238E27FC236}">
                <a16:creationId xmlns:a16="http://schemas.microsoft.com/office/drawing/2014/main" id="{97D97768-99B2-4750-A410-0748214D162F}"/>
              </a:ext>
            </a:extLst>
          </p:cNvPr>
          <p:cNvPicPr>
            <a:picLocks noChangeAspect="1"/>
          </p:cNvPicPr>
          <p:nvPr/>
        </p:nvPicPr>
        <p:blipFill>
          <a:blip r:embed="rId6"/>
          <a:stretch>
            <a:fillRect/>
          </a:stretch>
        </p:blipFill>
        <p:spPr>
          <a:xfrm>
            <a:off x="2988426" y="2593974"/>
            <a:ext cx="7906853" cy="3686689"/>
          </a:xfrm>
          <a:prstGeom prst="rect">
            <a:avLst/>
          </a:prstGeom>
        </p:spPr>
      </p:pic>
    </p:spTree>
    <p:extLst>
      <p:ext uri="{BB962C8B-B14F-4D97-AF65-F5344CB8AC3E}">
        <p14:creationId xmlns:p14="http://schemas.microsoft.com/office/powerpoint/2010/main" val="78621844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3F15A963-B29C-4A31-996A-99DD11664EB5}"/>
              </a:ext>
            </a:extLst>
          </p:cNvPr>
          <p:cNvPicPr>
            <a:picLocks noChangeAspect="1"/>
          </p:cNvPicPr>
          <p:nvPr/>
        </p:nvPicPr>
        <p:blipFill rotWithShape="1">
          <a:blip r:embed="rId3"/>
          <a:srcRect b="1594"/>
          <a:stretch/>
        </p:blipFill>
        <p:spPr>
          <a:xfrm>
            <a:off x="0" y="-154735"/>
            <a:ext cx="12192000" cy="6858000"/>
          </a:xfrm>
          <a:prstGeom prst="rect">
            <a:avLst/>
          </a:prstGeom>
        </p:spPr>
      </p:pic>
      <p:sp>
        <p:nvSpPr>
          <p:cNvPr id="4" name="文本框 29">
            <a:extLst>
              <a:ext uri="{FF2B5EF4-FFF2-40B4-BE49-F238E27FC236}">
                <a16:creationId xmlns:a16="http://schemas.microsoft.com/office/drawing/2014/main" id="{571AFDE5-49AB-4677-95F8-886A5BE11441}"/>
              </a:ext>
            </a:extLst>
          </p:cNvPr>
          <p:cNvSpPr txBox="1">
            <a:spLocks noChangeArrowheads="1"/>
          </p:cNvSpPr>
          <p:nvPr/>
        </p:nvSpPr>
        <p:spPr bwMode="auto">
          <a:xfrm>
            <a:off x="567100" y="-19052"/>
            <a:ext cx="4302125"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fontAlgn="auto" hangingPunct="1">
              <a:lnSpc>
                <a:spcPct val="100000"/>
              </a:lnSpc>
              <a:spcBef>
                <a:spcPct val="0"/>
              </a:spcBef>
              <a:spcAft>
                <a:spcPts val="0"/>
              </a:spcAft>
              <a:buFontTx/>
              <a:buNone/>
              <a:defRPr/>
            </a:pPr>
            <a:r>
              <a:rPr lang="zh-CN" altLang="en-US" sz="2600" b="1" dirty="0">
                <a:solidFill>
                  <a:schemeClr val="bg1"/>
                </a:solidFill>
                <a:latin typeface="幼圆" panose="02010509060101010101" pitchFamily="49" charset="-122"/>
                <a:ea typeface="幼圆" panose="02010509060101010101" pitchFamily="49" charset="-122"/>
              </a:rPr>
              <a:t>现实攻击场景</a:t>
            </a:r>
          </a:p>
        </p:txBody>
      </p:sp>
      <p:grpSp>
        <p:nvGrpSpPr>
          <p:cNvPr id="5" name="组合 4">
            <a:extLst>
              <a:ext uri="{FF2B5EF4-FFF2-40B4-BE49-F238E27FC236}">
                <a16:creationId xmlns:a16="http://schemas.microsoft.com/office/drawing/2014/main" id="{4B38A5CB-7612-4C49-9C23-2897B05EA6B4}"/>
              </a:ext>
            </a:extLst>
          </p:cNvPr>
          <p:cNvGrpSpPr/>
          <p:nvPr/>
        </p:nvGrpSpPr>
        <p:grpSpPr>
          <a:xfrm>
            <a:off x="153126" y="154735"/>
            <a:ext cx="388036" cy="216739"/>
            <a:chOff x="59267" y="3420098"/>
            <a:chExt cx="6052682" cy="3380753"/>
          </a:xfrm>
        </p:grpSpPr>
        <p:sp>
          <p:nvSpPr>
            <p:cNvPr id="6" name="矩形 5">
              <a:extLst>
                <a:ext uri="{FF2B5EF4-FFF2-40B4-BE49-F238E27FC236}">
                  <a16:creationId xmlns:a16="http://schemas.microsoft.com/office/drawing/2014/main" id="{9C77778B-3CDB-4A5D-A82E-9A5A36B4080D}"/>
                </a:ext>
              </a:extLst>
            </p:cNvPr>
            <p:cNvSpPr/>
            <p:nvPr/>
          </p:nvSpPr>
          <p:spPr>
            <a:xfrm>
              <a:off x="59267" y="3420098"/>
              <a:ext cx="6052682" cy="3380753"/>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CCD95853-020D-4FD7-AD36-070F86EA8907}"/>
                </a:ext>
              </a:extLst>
            </p:cNvPr>
            <p:cNvSpPr/>
            <p:nvPr/>
          </p:nvSpPr>
          <p:spPr>
            <a:xfrm>
              <a:off x="664167" y="4092711"/>
              <a:ext cx="4782376" cy="2076738"/>
            </a:xfrm>
            <a:prstGeom prst="rect">
              <a:avLst/>
            </a:prstGeom>
            <a:no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文本框 8">
            <a:extLst>
              <a:ext uri="{FF2B5EF4-FFF2-40B4-BE49-F238E27FC236}">
                <a16:creationId xmlns:a16="http://schemas.microsoft.com/office/drawing/2014/main" id="{F3207C06-D31D-492C-A5E3-A6EA030DE601}"/>
              </a:ext>
            </a:extLst>
          </p:cNvPr>
          <p:cNvSpPr txBox="1"/>
          <p:nvPr/>
        </p:nvSpPr>
        <p:spPr>
          <a:xfrm>
            <a:off x="1061401" y="848512"/>
            <a:ext cx="6175022" cy="1291379"/>
          </a:xfrm>
          <a:prstGeom prst="rect">
            <a:avLst/>
          </a:prstGeom>
          <a:noFill/>
        </p:spPr>
        <p:txBody>
          <a:bodyPr wrap="square">
            <a:spAutoFit/>
          </a:bodyPr>
          <a:lstStyle/>
          <a:p>
            <a:pPr>
              <a:lnSpc>
                <a:spcPct val="150000"/>
              </a:lnSpc>
            </a:pPr>
            <a:r>
              <a:rPr lang="zh-CN" altLang="en-US" dirty="0"/>
              <a:t>嵌入式硬件：</a:t>
            </a:r>
            <a:r>
              <a:rPr lang="en-US" altLang="zh-CN" dirty="0"/>
              <a:t>Pixhawk</a:t>
            </a:r>
          </a:p>
          <a:p>
            <a:pPr>
              <a:lnSpc>
                <a:spcPct val="150000"/>
              </a:lnSpc>
            </a:pPr>
            <a:r>
              <a:rPr lang="zh-CN" altLang="en-US" dirty="0"/>
              <a:t>传感器：</a:t>
            </a:r>
            <a:r>
              <a:rPr lang="en-US" altLang="zh-CN" dirty="0"/>
              <a:t>MS5611</a:t>
            </a:r>
            <a:r>
              <a:rPr lang="zh-CN" altLang="en-US" dirty="0"/>
              <a:t>和</a:t>
            </a:r>
            <a:r>
              <a:rPr lang="en-US" altLang="zh-CN" dirty="0"/>
              <a:t>MPU6000</a:t>
            </a:r>
          </a:p>
          <a:p>
            <a:pPr>
              <a:lnSpc>
                <a:spcPct val="150000"/>
              </a:lnSpc>
            </a:pPr>
            <a:r>
              <a:rPr lang="zh-CN" altLang="en-US" dirty="0"/>
              <a:t>通过</a:t>
            </a:r>
            <a:r>
              <a:rPr lang="en-US" altLang="zh-CN" dirty="0"/>
              <a:t>I2C</a:t>
            </a:r>
            <a:r>
              <a:rPr lang="zh-CN" altLang="en-US" dirty="0"/>
              <a:t>连接</a:t>
            </a:r>
          </a:p>
        </p:txBody>
      </p:sp>
      <p:sp>
        <p:nvSpPr>
          <p:cNvPr id="10" name="文本框 9">
            <a:extLst>
              <a:ext uri="{FF2B5EF4-FFF2-40B4-BE49-F238E27FC236}">
                <a16:creationId xmlns:a16="http://schemas.microsoft.com/office/drawing/2014/main" id="{2AF20701-0423-4551-B35E-D3302B8F5D10}"/>
              </a:ext>
            </a:extLst>
          </p:cNvPr>
          <p:cNvSpPr txBox="1"/>
          <p:nvPr/>
        </p:nvSpPr>
        <p:spPr>
          <a:xfrm>
            <a:off x="1875183" y="2515012"/>
            <a:ext cx="8143460" cy="875881"/>
          </a:xfrm>
          <a:prstGeom prst="rect">
            <a:avLst/>
          </a:prstGeom>
          <a:noFill/>
        </p:spPr>
        <p:txBody>
          <a:bodyPr wrap="square">
            <a:spAutoFit/>
          </a:bodyPr>
          <a:lstStyle/>
          <a:p>
            <a:pPr>
              <a:lnSpc>
                <a:spcPct val="150000"/>
              </a:lnSpc>
            </a:pPr>
            <a:r>
              <a:rPr lang="zh-CN" altLang="en-US" dirty="0"/>
              <a:t>针对</a:t>
            </a:r>
            <a:r>
              <a:rPr lang="en-US" altLang="zh-CN" dirty="0"/>
              <a:t>MS5611</a:t>
            </a:r>
            <a:r>
              <a:rPr lang="zh-CN" altLang="en-US" dirty="0"/>
              <a:t>：</a:t>
            </a:r>
            <a:endParaRPr lang="en-US" altLang="zh-CN" dirty="0"/>
          </a:p>
          <a:p>
            <a:pPr>
              <a:lnSpc>
                <a:spcPct val="150000"/>
              </a:lnSpc>
            </a:pPr>
            <a:r>
              <a:rPr lang="en-US" altLang="zh-CN" dirty="0"/>
              <a:t>	</a:t>
            </a:r>
            <a:r>
              <a:rPr lang="zh-CN" altLang="en-US" dirty="0"/>
              <a:t>通过远程通信接口（</a:t>
            </a:r>
            <a:r>
              <a:rPr lang="en-US" altLang="zh-CN" dirty="0" err="1"/>
              <a:t>MAVLink</a:t>
            </a:r>
            <a:r>
              <a:rPr lang="zh-CN" altLang="en-US" dirty="0"/>
              <a:t>）发起类似拒绝服务的攻击</a:t>
            </a:r>
          </a:p>
        </p:txBody>
      </p:sp>
      <p:sp>
        <p:nvSpPr>
          <p:cNvPr id="11" name="文本框 10">
            <a:extLst>
              <a:ext uri="{FF2B5EF4-FFF2-40B4-BE49-F238E27FC236}">
                <a16:creationId xmlns:a16="http://schemas.microsoft.com/office/drawing/2014/main" id="{DFA9A27B-5E07-4431-AC70-9FED25E9D428}"/>
              </a:ext>
            </a:extLst>
          </p:cNvPr>
          <p:cNvSpPr txBox="1"/>
          <p:nvPr/>
        </p:nvSpPr>
        <p:spPr>
          <a:xfrm>
            <a:off x="1875182" y="3766014"/>
            <a:ext cx="10171043" cy="876458"/>
          </a:xfrm>
          <a:prstGeom prst="rect">
            <a:avLst/>
          </a:prstGeom>
          <a:noFill/>
        </p:spPr>
        <p:txBody>
          <a:bodyPr wrap="square">
            <a:spAutoFit/>
          </a:bodyPr>
          <a:lstStyle/>
          <a:p>
            <a:pPr>
              <a:lnSpc>
                <a:spcPct val="150000"/>
              </a:lnSpc>
            </a:pPr>
            <a:r>
              <a:rPr lang="zh-CN" altLang="en-US" dirty="0"/>
              <a:t>针对</a:t>
            </a:r>
            <a:r>
              <a:rPr lang="en-US" altLang="zh-CN" dirty="0"/>
              <a:t>MPU6000</a:t>
            </a:r>
            <a:r>
              <a:rPr lang="zh-CN" altLang="en-US" dirty="0"/>
              <a:t>：</a:t>
            </a:r>
            <a:endParaRPr lang="en-US" altLang="zh-CN" dirty="0"/>
          </a:p>
          <a:p>
            <a:pPr>
              <a:lnSpc>
                <a:spcPct val="150000"/>
              </a:lnSpc>
            </a:pPr>
            <a:r>
              <a:rPr lang="en-US" altLang="zh-CN" dirty="0"/>
              <a:t>	</a:t>
            </a:r>
            <a:r>
              <a:rPr lang="zh-CN" altLang="en-US" dirty="0"/>
              <a:t>进行了类似拒绝服务的攻击，并发漏洞利用导致 </a:t>
            </a:r>
            <a:r>
              <a:rPr lang="en-US" altLang="zh-CN" dirty="0"/>
              <a:t>MPU6000 </a:t>
            </a:r>
            <a:r>
              <a:rPr lang="zh-CN" altLang="en-US" dirty="0"/>
              <a:t>生成损坏的加速度和陀螺仪值</a:t>
            </a:r>
          </a:p>
        </p:txBody>
      </p:sp>
    </p:spTree>
    <p:extLst>
      <p:ext uri="{BB962C8B-B14F-4D97-AF65-F5344CB8AC3E}">
        <p14:creationId xmlns:p14="http://schemas.microsoft.com/office/powerpoint/2010/main" val="1688764267"/>
      </p:ext>
    </p:extLst>
  </p:cSld>
  <p:clrMapOvr>
    <a:masterClrMapping/>
  </p:clrMapOvr>
  <p:transition spd="slow">
    <p:wip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3F15A963-B29C-4A31-996A-99DD11664EB5}"/>
              </a:ext>
            </a:extLst>
          </p:cNvPr>
          <p:cNvPicPr>
            <a:picLocks noChangeAspect="1"/>
          </p:cNvPicPr>
          <p:nvPr/>
        </p:nvPicPr>
        <p:blipFill rotWithShape="1">
          <a:blip r:embed="rId3"/>
          <a:srcRect b="1594"/>
          <a:stretch/>
        </p:blipFill>
        <p:spPr>
          <a:xfrm>
            <a:off x="0" y="-19052"/>
            <a:ext cx="12192000" cy="6858000"/>
          </a:xfrm>
          <a:prstGeom prst="rect">
            <a:avLst/>
          </a:prstGeom>
        </p:spPr>
      </p:pic>
      <p:sp>
        <p:nvSpPr>
          <p:cNvPr id="4" name="文本框 29">
            <a:extLst>
              <a:ext uri="{FF2B5EF4-FFF2-40B4-BE49-F238E27FC236}">
                <a16:creationId xmlns:a16="http://schemas.microsoft.com/office/drawing/2014/main" id="{571AFDE5-49AB-4677-95F8-886A5BE11441}"/>
              </a:ext>
            </a:extLst>
          </p:cNvPr>
          <p:cNvSpPr txBox="1">
            <a:spLocks noChangeArrowheads="1"/>
          </p:cNvSpPr>
          <p:nvPr/>
        </p:nvSpPr>
        <p:spPr bwMode="auto">
          <a:xfrm>
            <a:off x="567100" y="-19052"/>
            <a:ext cx="4302125"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fontAlgn="auto" hangingPunct="1">
              <a:lnSpc>
                <a:spcPct val="100000"/>
              </a:lnSpc>
              <a:spcBef>
                <a:spcPct val="0"/>
              </a:spcBef>
              <a:spcAft>
                <a:spcPts val="0"/>
              </a:spcAft>
              <a:buFontTx/>
              <a:buNone/>
              <a:defRPr/>
            </a:pPr>
            <a:r>
              <a:rPr lang="en-US" altLang="zh-CN" sz="2600" b="1" dirty="0">
                <a:solidFill>
                  <a:schemeClr val="bg1"/>
                </a:solidFill>
                <a:latin typeface="幼圆" panose="02010509060101010101" pitchFamily="49" charset="-122"/>
                <a:ea typeface="幼圆" panose="02010509060101010101" pitchFamily="49" charset="-122"/>
              </a:rPr>
              <a:t>Discussion</a:t>
            </a:r>
            <a:endParaRPr lang="zh-CN" altLang="en-US" sz="2600" b="1" dirty="0">
              <a:solidFill>
                <a:schemeClr val="bg1"/>
              </a:solidFill>
              <a:latin typeface="幼圆" panose="02010509060101010101" pitchFamily="49" charset="-122"/>
              <a:ea typeface="幼圆" panose="02010509060101010101" pitchFamily="49" charset="-122"/>
            </a:endParaRPr>
          </a:p>
        </p:txBody>
      </p:sp>
      <p:grpSp>
        <p:nvGrpSpPr>
          <p:cNvPr id="5" name="组合 4">
            <a:extLst>
              <a:ext uri="{FF2B5EF4-FFF2-40B4-BE49-F238E27FC236}">
                <a16:creationId xmlns:a16="http://schemas.microsoft.com/office/drawing/2014/main" id="{4B38A5CB-7612-4C49-9C23-2897B05EA6B4}"/>
              </a:ext>
            </a:extLst>
          </p:cNvPr>
          <p:cNvGrpSpPr/>
          <p:nvPr/>
        </p:nvGrpSpPr>
        <p:grpSpPr>
          <a:xfrm>
            <a:off x="153126" y="154735"/>
            <a:ext cx="388036" cy="216739"/>
            <a:chOff x="59267" y="3420098"/>
            <a:chExt cx="6052682" cy="3380753"/>
          </a:xfrm>
        </p:grpSpPr>
        <p:sp>
          <p:nvSpPr>
            <p:cNvPr id="6" name="矩形 5">
              <a:extLst>
                <a:ext uri="{FF2B5EF4-FFF2-40B4-BE49-F238E27FC236}">
                  <a16:creationId xmlns:a16="http://schemas.microsoft.com/office/drawing/2014/main" id="{9C77778B-3CDB-4A5D-A82E-9A5A36B4080D}"/>
                </a:ext>
              </a:extLst>
            </p:cNvPr>
            <p:cNvSpPr/>
            <p:nvPr/>
          </p:nvSpPr>
          <p:spPr>
            <a:xfrm>
              <a:off x="59267" y="3420098"/>
              <a:ext cx="6052682" cy="3380753"/>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CCD95853-020D-4FD7-AD36-070F86EA8907}"/>
                </a:ext>
              </a:extLst>
            </p:cNvPr>
            <p:cNvSpPr/>
            <p:nvPr/>
          </p:nvSpPr>
          <p:spPr>
            <a:xfrm>
              <a:off x="664167" y="4092711"/>
              <a:ext cx="4782376" cy="2076738"/>
            </a:xfrm>
            <a:prstGeom prst="rect">
              <a:avLst/>
            </a:prstGeom>
            <a:no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文本框 7">
            <a:extLst>
              <a:ext uri="{FF2B5EF4-FFF2-40B4-BE49-F238E27FC236}">
                <a16:creationId xmlns:a16="http://schemas.microsoft.com/office/drawing/2014/main" id="{14627D3F-CA18-40C7-B1C8-F47E31DE3423}"/>
              </a:ext>
            </a:extLst>
          </p:cNvPr>
          <p:cNvSpPr txBox="1"/>
          <p:nvPr/>
        </p:nvSpPr>
        <p:spPr>
          <a:xfrm>
            <a:off x="2879623" y="1229359"/>
            <a:ext cx="6201696" cy="1424621"/>
          </a:xfrm>
          <a:prstGeom prst="rect">
            <a:avLst/>
          </a:prstGeom>
          <a:noFill/>
        </p:spPr>
        <p:txBody>
          <a:bodyPr wrap="square">
            <a:spAutoFit/>
          </a:bodyPr>
          <a:lstStyle/>
          <a:p>
            <a:pPr>
              <a:lnSpc>
                <a:spcPct val="150000"/>
              </a:lnSpc>
            </a:pPr>
            <a:r>
              <a:rPr lang="en-US" altLang="zh-CN" sz="2000" dirty="0"/>
              <a:t>1</a:t>
            </a:r>
            <a:r>
              <a:rPr lang="zh-CN" altLang="en-US" sz="2000" dirty="0"/>
              <a:t>、从静态分析继承的限制</a:t>
            </a:r>
            <a:endParaRPr lang="en-US" altLang="zh-CN" sz="2000" dirty="0"/>
          </a:p>
          <a:p>
            <a:pPr>
              <a:lnSpc>
                <a:spcPct val="150000"/>
              </a:lnSpc>
            </a:pPr>
            <a:r>
              <a:rPr lang="en-US" altLang="zh-CN" sz="2000" dirty="0"/>
              <a:t>	</a:t>
            </a:r>
            <a:r>
              <a:rPr lang="zh-CN" altLang="en-US" sz="2000" dirty="0"/>
              <a:t>点对点分析导致的误报和漏报</a:t>
            </a:r>
            <a:endParaRPr lang="en-US" altLang="zh-CN" sz="2000" dirty="0"/>
          </a:p>
          <a:p>
            <a:pPr>
              <a:lnSpc>
                <a:spcPct val="150000"/>
              </a:lnSpc>
            </a:pPr>
            <a:r>
              <a:rPr lang="en-US" altLang="zh-CN" sz="2000" dirty="0"/>
              <a:t>	</a:t>
            </a:r>
            <a:r>
              <a:rPr lang="zh-CN" altLang="en-US" sz="2000" dirty="0"/>
              <a:t>无法处理个别中断</a:t>
            </a:r>
          </a:p>
        </p:txBody>
      </p:sp>
      <p:sp>
        <p:nvSpPr>
          <p:cNvPr id="10" name="文本框 9">
            <a:extLst>
              <a:ext uri="{FF2B5EF4-FFF2-40B4-BE49-F238E27FC236}">
                <a16:creationId xmlns:a16="http://schemas.microsoft.com/office/drawing/2014/main" id="{84192449-2399-4FFE-A0BF-9747EECC81F0}"/>
              </a:ext>
            </a:extLst>
          </p:cNvPr>
          <p:cNvSpPr txBox="1"/>
          <p:nvPr/>
        </p:nvSpPr>
        <p:spPr>
          <a:xfrm>
            <a:off x="2879623" y="3429000"/>
            <a:ext cx="6201696" cy="1424621"/>
          </a:xfrm>
          <a:prstGeom prst="rect">
            <a:avLst/>
          </a:prstGeom>
          <a:noFill/>
        </p:spPr>
        <p:txBody>
          <a:bodyPr wrap="square">
            <a:spAutoFit/>
          </a:bodyPr>
          <a:lstStyle/>
          <a:p>
            <a:pPr>
              <a:lnSpc>
                <a:spcPct val="150000"/>
              </a:lnSpc>
            </a:pPr>
            <a:r>
              <a:rPr lang="en-US" altLang="zh-CN" sz="2000" dirty="0"/>
              <a:t>2</a:t>
            </a:r>
            <a:r>
              <a:rPr lang="zh-CN" altLang="en-US" sz="2000" dirty="0"/>
              <a:t>、使用错误推断的事务跨度</a:t>
            </a:r>
            <a:endParaRPr lang="en-US" altLang="zh-CN" sz="2000" dirty="0"/>
          </a:p>
          <a:p>
            <a:pPr>
              <a:lnSpc>
                <a:spcPct val="150000"/>
              </a:lnSpc>
            </a:pPr>
            <a:r>
              <a:rPr lang="en-US" altLang="zh-CN" sz="2000" dirty="0"/>
              <a:t>	</a:t>
            </a:r>
            <a:r>
              <a:rPr lang="zh-CN" altLang="en-US" sz="2000" dirty="0"/>
              <a:t>导致假阳性和误报</a:t>
            </a:r>
            <a:endParaRPr lang="en-US" altLang="zh-CN" sz="2000" dirty="0"/>
          </a:p>
          <a:p>
            <a:pPr>
              <a:lnSpc>
                <a:spcPct val="150000"/>
              </a:lnSpc>
            </a:pPr>
            <a:r>
              <a:rPr lang="en-US" altLang="zh-CN" sz="2000" dirty="0"/>
              <a:t>	</a:t>
            </a:r>
            <a:r>
              <a:rPr lang="zh-CN" altLang="en-US" sz="2000" dirty="0"/>
              <a:t>有助于检测“事务级”并发错误</a:t>
            </a:r>
          </a:p>
        </p:txBody>
      </p:sp>
    </p:spTree>
    <p:extLst>
      <p:ext uri="{BB962C8B-B14F-4D97-AF65-F5344CB8AC3E}">
        <p14:creationId xmlns:p14="http://schemas.microsoft.com/office/powerpoint/2010/main" val="2278009023"/>
      </p:ext>
    </p:extLst>
  </p:cSld>
  <p:clrMapOvr>
    <a:masterClrMapping/>
  </p:clrMapOvr>
  <p:transition spd="slow">
    <p:wip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3F15A963-B29C-4A31-996A-99DD11664EB5}"/>
              </a:ext>
            </a:extLst>
          </p:cNvPr>
          <p:cNvPicPr>
            <a:picLocks noChangeAspect="1"/>
          </p:cNvPicPr>
          <p:nvPr/>
        </p:nvPicPr>
        <p:blipFill rotWithShape="1">
          <a:blip r:embed="rId3"/>
          <a:srcRect b="1594"/>
          <a:stretch/>
        </p:blipFill>
        <p:spPr>
          <a:xfrm>
            <a:off x="0" y="-19052"/>
            <a:ext cx="12192000" cy="6858000"/>
          </a:xfrm>
          <a:prstGeom prst="rect">
            <a:avLst/>
          </a:prstGeom>
        </p:spPr>
      </p:pic>
      <p:sp>
        <p:nvSpPr>
          <p:cNvPr id="4" name="文本框 29">
            <a:extLst>
              <a:ext uri="{FF2B5EF4-FFF2-40B4-BE49-F238E27FC236}">
                <a16:creationId xmlns:a16="http://schemas.microsoft.com/office/drawing/2014/main" id="{571AFDE5-49AB-4677-95F8-886A5BE11441}"/>
              </a:ext>
            </a:extLst>
          </p:cNvPr>
          <p:cNvSpPr txBox="1">
            <a:spLocks noChangeArrowheads="1"/>
          </p:cNvSpPr>
          <p:nvPr/>
        </p:nvSpPr>
        <p:spPr bwMode="auto">
          <a:xfrm>
            <a:off x="567100" y="-19052"/>
            <a:ext cx="4302125"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fontAlgn="auto" hangingPunct="1">
              <a:lnSpc>
                <a:spcPct val="100000"/>
              </a:lnSpc>
              <a:spcBef>
                <a:spcPct val="0"/>
              </a:spcBef>
              <a:spcAft>
                <a:spcPts val="0"/>
              </a:spcAft>
              <a:buFontTx/>
              <a:buNone/>
              <a:defRPr/>
            </a:pPr>
            <a:r>
              <a:rPr lang="en-US" altLang="zh-CN" sz="2600" b="1" dirty="0">
                <a:solidFill>
                  <a:schemeClr val="bg1"/>
                </a:solidFill>
                <a:latin typeface="幼圆" panose="02010509060101010101" pitchFamily="49" charset="-122"/>
                <a:ea typeface="幼圆" panose="02010509060101010101" pitchFamily="49" charset="-122"/>
              </a:rPr>
              <a:t>Conclusion</a:t>
            </a:r>
            <a:endParaRPr lang="zh-CN" altLang="en-US" sz="2600" b="1" dirty="0">
              <a:solidFill>
                <a:schemeClr val="bg1"/>
              </a:solidFill>
              <a:latin typeface="幼圆" panose="02010509060101010101" pitchFamily="49" charset="-122"/>
              <a:ea typeface="幼圆" panose="02010509060101010101" pitchFamily="49" charset="-122"/>
            </a:endParaRPr>
          </a:p>
        </p:txBody>
      </p:sp>
      <p:grpSp>
        <p:nvGrpSpPr>
          <p:cNvPr id="5" name="组合 4">
            <a:extLst>
              <a:ext uri="{FF2B5EF4-FFF2-40B4-BE49-F238E27FC236}">
                <a16:creationId xmlns:a16="http://schemas.microsoft.com/office/drawing/2014/main" id="{4B38A5CB-7612-4C49-9C23-2897B05EA6B4}"/>
              </a:ext>
            </a:extLst>
          </p:cNvPr>
          <p:cNvGrpSpPr/>
          <p:nvPr/>
        </p:nvGrpSpPr>
        <p:grpSpPr>
          <a:xfrm>
            <a:off x="153126" y="154735"/>
            <a:ext cx="388036" cy="216739"/>
            <a:chOff x="59267" y="3420098"/>
            <a:chExt cx="6052682" cy="3380753"/>
          </a:xfrm>
        </p:grpSpPr>
        <p:sp>
          <p:nvSpPr>
            <p:cNvPr id="6" name="矩形 5">
              <a:extLst>
                <a:ext uri="{FF2B5EF4-FFF2-40B4-BE49-F238E27FC236}">
                  <a16:creationId xmlns:a16="http://schemas.microsoft.com/office/drawing/2014/main" id="{9C77778B-3CDB-4A5D-A82E-9A5A36B4080D}"/>
                </a:ext>
              </a:extLst>
            </p:cNvPr>
            <p:cNvSpPr/>
            <p:nvPr/>
          </p:nvSpPr>
          <p:spPr>
            <a:xfrm>
              <a:off x="59267" y="3420098"/>
              <a:ext cx="6052682" cy="3380753"/>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CCD95853-020D-4FD7-AD36-070F86EA8907}"/>
                </a:ext>
              </a:extLst>
            </p:cNvPr>
            <p:cNvSpPr/>
            <p:nvPr/>
          </p:nvSpPr>
          <p:spPr>
            <a:xfrm>
              <a:off x="664167" y="4092711"/>
              <a:ext cx="4782376" cy="2076738"/>
            </a:xfrm>
            <a:prstGeom prst="rect">
              <a:avLst/>
            </a:prstGeom>
            <a:no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文本框 7">
            <a:extLst>
              <a:ext uri="{FF2B5EF4-FFF2-40B4-BE49-F238E27FC236}">
                <a16:creationId xmlns:a16="http://schemas.microsoft.com/office/drawing/2014/main" id="{DAEABB33-D13C-4227-BA91-2DD828AF3D1A}"/>
              </a:ext>
            </a:extLst>
          </p:cNvPr>
          <p:cNvSpPr txBox="1"/>
          <p:nvPr/>
        </p:nvSpPr>
        <p:spPr>
          <a:xfrm>
            <a:off x="2995152" y="1540895"/>
            <a:ext cx="6201696" cy="962956"/>
          </a:xfrm>
          <a:prstGeom prst="rect">
            <a:avLst/>
          </a:prstGeom>
          <a:noFill/>
        </p:spPr>
        <p:txBody>
          <a:bodyPr wrap="square">
            <a:spAutoFit/>
          </a:bodyPr>
          <a:lstStyle/>
          <a:p>
            <a:pPr>
              <a:lnSpc>
                <a:spcPct val="150000"/>
              </a:lnSpc>
            </a:pPr>
            <a:r>
              <a:rPr lang="en-US" altLang="zh-CN" sz="2000" dirty="0"/>
              <a:t>1</a:t>
            </a:r>
            <a:r>
              <a:rPr lang="zh-CN" altLang="en-US" sz="2000" dirty="0"/>
              <a:t>、嵌入式平台中的并发错误</a:t>
            </a:r>
            <a:endParaRPr lang="en-US" altLang="zh-CN" sz="2000" dirty="0"/>
          </a:p>
          <a:p>
            <a:pPr>
              <a:lnSpc>
                <a:spcPct val="150000"/>
              </a:lnSpc>
            </a:pPr>
            <a:r>
              <a:rPr lang="en-US" altLang="zh-CN" sz="2000" dirty="0"/>
              <a:t>	</a:t>
            </a:r>
            <a:r>
              <a:rPr lang="zh-CN" altLang="en-US" sz="2000" dirty="0"/>
              <a:t>对系统安全的威胁</a:t>
            </a:r>
          </a:p>
        </p:txBody>
      </p:sp>
      <p:sp>
        <p:nvSpPr>
          <p:cNvPr id="10" name="文本框 9">
            <a:extLst>
              <a:ext uri="{FF2B5EF4-FFF2-40B4-BE49-F238E27FC236}">
                <a16:creationId xmlns:a16="http://schemas.microsoft.com/office/drawing/2014/main" id="{9321F5A1-EA73-4EE9-AC7D-9EBEDD90B0B8}"/>
              </a:ext>
            </a:extLst>
          </p:cNvPr>
          <p:cNvSpPr txBox="1"/>
          <p:nvPr/>
        </p:nvSpPr>
        <p:spPr>
          <a:xfrm>
            <a:off x="2997610" y="2941992"/>
            <a:ext cx="6201696" cy="1424621"/>
          </a:xfrm>
          <a:prstGeom prst="rect">
            <a:avLst/>
          </a:prstGeom>
          <a:noFill/>
        </p:spPr>
        <p:txBody>
          <a:bodyPr wrap="square">
            <a:spAutoFit/>
          </a:bodyPr>
          <a:lstStyle/>
          <a:p>
            <a:pPr>
              <a:lnSpc>
                <a:spcPct val="150000"/>
              </a:lnSpc>
            </a:pPr>
            <a:r>
              <a:rPr lang="en-US" altLang="zh-CN" sz="2000" dirty="0"/>
              <a:t>2</a:t>
            </a:r>
            <a:r>
              <a:rPr lang="zh-CN" altLang="en-US" sz="2000" dirty="0"/>
              <a:t>、</a:t>
            </a:r>
            <a:r>
              <a:rPr lang="en-US" altLang="zh-CN" sz="2000" dirty="0"/>
              <a:t>PASAN</a:t>
            </a:r>
            <a:r>
              <a:rPr lang="zh-CN" altLang="en-US" sz="2000" dirty="0"/>
              <a:t>：基于静态分析的并发错误检测器</a:t>
            </a:r>
            <a:endParaRPr lang="en-US" altLang="zh-CN" sz="2000" dirty="0"/>
          </a:p>
          <a:p>
            <a:pPr>
              <a:lnSpc>
                <a:spcPct val="150000"/>
              </a:lnSpc>
            </a:pPr>
            <a:r>
              <a:rPr lang="en-US" altLang="zh-CN" sz="2000" dirty="0"/>
              <a:t>	</a:t>
            </a:r>
            <a:r>
              <a:rPr lang="zh-CN" altLang="en-US" sz="2000" dirty="0"/>
              <a:t>针对外围设备</a:t>
            </a:r>
            <a:endParaRPr lang="en-US" altLang="zh-CN" sz="2000" dirty="0"/>
          </a:p>
          <a:p>
            <a:pPr>
              <a:lnSpc>
                <a:spcPct val="150000"/>
              </a:lnSpc>
            </a:pPr>
            <a:r>
              <a:rPr lang="en-US" altLang="zh-CN" sz="2000" dirty="0"/>
              <a:t>	</a:t>
            </a:r>
            <a:r>
              <a:rPr lang="zh-CN" altLang="en-US" sz="2000" dirty="0"/>
              <a:t>事务感知（考虑空间和时间原子性）</a:t>
            </a:r>
          </a:p>
        </p:txBody>
      </p:sp>
      <p:sp>
        <p:nvSpPr>
          <p:cNvPr id="12" name="文本框 11">
            <a:extLst>
              <a:ext uri="{FF2B5EF4-FFF2-40B4-BE49-F238E27FC236}">
                <a16:creationId xmlns:a16="http://schemas.microsoft.com/office/drawing/2014/main" id="{D9A19EFA-29F2-495C-8EF2-461DED53FD84}"/>
              </a:ext>
            </a:extLst>
          </p:cNvPr>
          <p:cNvSpPr txBox="1"/>
          <p:nvPr/>
        </p:nvSpPr>
        <p:spPr>
          <a:xfrm>
            <a:off x="2995151" y="4932578"/>
            <a:ext cx="8388465" cy="501291"/>
          </a:xfrm>
          <a:prstGeom prst="rect">
            <a:avLst/>
          </a:prstGeom>
          <a:noFill/>
        </p:spPr>
        <p:txBody>
          <a:bodyPr wrap="square">
            <a:spAutoFit/>
          </a:bodyPr>
          <a:lstStyle/>
          <a:p>
            <a:pPr>
              <a:lnSpc>
                <a:spcPct val="150000"/>
              </a:lnSpc>
            </a:pPr>
            <a:r>
              <a:rPr lang="en-US" altLang="zh-CN" sz="2000" dirty="0"/>
              <a:t>3</a:t>
            </a:r>
            <a:r>
              <a:rPr lang="zh-CN" altLang="en-US" sz="2000" dirty="0"/>
              <a:t>、</a:t>
            </a:r>
            <a:r>
              <a:rPr lang="en-US" altLang="zh-CN" sz="2000" dirty="0"/>
              <a:t>7 </a:t>
            </a:r>
            <a:r>
              <a:rPr lang="zh-CN" altLang="en-US" sz="2000" dirty="0"/>
              <a:t>个实际嵌入式平台中评估，在三个不同的平台上发现 </a:t>
            </a:r>
            <a:r>
              <a:rPr lang="en-US" altLang="zh-CN" sz="2000" dirty="0"/>
              <a:t>17 </a:t>
            </a:r>
            <a:r>
              <a:rPr lang="zh-CN" altLang="en-US" sz="2000" dirty="0"/>
              <a:t>个错误</a:t>
            </a:r>
          </a:p>
        </p:txBody>
      </p:sp>
    </p:spTree>
    <p:extLst>
      <p:ext uri="{BB962C8B-B14F-4D97-AF65-F5344CB8AC3E}">
        <p14:creationId xmlns:p14="http://schemas.microsoft.com/office/powerpoint/2010/main" val="1569600155"/>
      </p:ext>
    </p:extLst>
  </p:cSld>
  <p:clrMapOvr>
    <a:masterClrMapping/>
  </p:clrMapOvr>
  <p:transition spd="slow">
    <p:wip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2"/>
          <a:srcRect b="1594"/>
          <a:stretch/>
        </p:blipFill>
        <p:spPr>
          <a:xfrm>
            <a:off x="0" y="1"/>
            <a:ext cx="12192000" cy="6858000"/>
          </a:xfrm>
          <a:prstGeom prst="rect">
            <a:avLst/>
          </a:prstGeom>
        </p:spPr>
      </p:pic>
      <p:sp>
        <p:nvSpPr>
          <p:cNvPr id="3" name="AutoShape 3"/>
          <p:cNvSpPr>
            <a:spLocks noChangeAspect="1" noChangeArrowheads="1" noTextEdit="1"/>
          </p:cNvSpPr>
          <p:nvPr/>
        </p:nvSpPr>
        <p:spPr bwMode="auto">
          <a:xfrm>
            <a:off x="3138487" y="1685925"/>
            <a:ext cx="5905500" cy="374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 name="Freeform 22"/>
          <p:cNvSpPr>
            <a:spLocks noEditPoints="1"/>
          </p:cNvSpPr>
          <p:nvPr/>
        </p:nvSpPr>
        <p:spPr bwMode="auto">
          <a:xfrm>
            <a:off x="3148012" y="1695450"/>
            <a:ext cx="5895975" cy="3730625"/>
          </a:xfrm>
          <a:custGeom>
            <a:avLst/>
            <a:gdLst>
              <a:gd name="T0" fmla="*/ 1860 w 3714"/>
              <a:gd name="T1" fmla="*/ 2350 h 2350"/>
              <a:gd name="T2" fmla="*/ 1854 w 3714"/>
              <a:gd name="T3" fmla="*/ 2350 h 2350"/>
              <a:gd name="T4" fmla="*/ 0 w 3714"/>
              <a:gd name="T5" fmla="*/ 1768 h 2350"/>
              <a:gd name="T6" fmla="*/ 0 w 3714"/>
              <a:gd name="T7" fmla="*/ 587 h 2350"/>
              <a:gd name="T8" fmla="*/ 1860 w 3714"/>
              <a:gd name="T9" fmla="*/ 0 h 2350"/>
              <a:gd name="T10" fmla="*/ 1860 w 3714"/>
              <a:gd name="T11" fmla="*/ 0 h 2350"/>
              <a:gd name="T12" fmla="*/ 3714 w 3714"/>
              <a:gd name="T13" fmla="*/ 587 h 2350"/>
              <a:gd name="T14" fmla="*/ 3714 w 3714"/>
              <a:gd name="T15" fmla="*/ 1768 h 2350"/>
              <a:gd name="T16" fmla="*/ 1860 w 3714"/>
              <a:gd name="T17" fmla="*/ 2350 h 2350"/>
              <a:gd name="T18" fmla="*/ 34 w 3714"/>
              <a:gd name="T19" fmla="*/ 1745 h 2350"/>
              <a:gd name="T20" fmla="*/ 1860 w 3714"/>
              <a:gd name="T21" fmla="*/ 2322 h 2350"/>
              <a:gd name="T22" fmla="*/ 3686 w 3714"/>
              <a:gd name="T23" fmla="*/ 1745 h 2350"/>
              <a:gd name="T24" fmla="*/ 3686 w 3714"/>
              <a:gd name="T25" fmla="*/ 604 h 2350"/>
              <a:gd name="T26" fmla="*/ 1860 w 3714"/>
              <a:gd name="T27" fmla="*/ 34 h 2350"/>
              <a:gd name="T28" fmla="*/ 34 w 3714"/>
              <a:gd name="T29" fmla="*/ 604 h 2350"/>
              <a:gd name="T30" fmla="*/ 34 w 3714"/>
              <a:gd name="T31" fmla="*/ 1745 h 2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714" h="2350">
                <a:moveTo>
                  <a:pt x="1860" y="2350"/>
                </a:moveTo>
                <a:lnTo>
                  <a:pt x="1854" y="2350"/>
                </a:lnTo>
                <a:lnTo>
                  <a:pt x="0" y="1768"/>
                </a:lnTo>
                <a:lnTo>
                  <a:pt x="0" y="587"/>
                </a:lnTo>
                <a:lnTo>
                  <a:pt x="1860" y="0"/>
                </a:lnTo>
                <a:lnTo>
                  <a:pt x="1860" y="0"/>
                </a:lnTo>
                <a:lnTo>
                  <a:pt x="3714" y="587"/>
                </a:lnTo>
                <a:lnTo>
                  <a:pt x="3714" y="1768"/>
                </a:lnTo>
                <a:lnTo>
                  <a:pt x="1860" y="2350"/>
                </a:lnTo>
                <a:close/>
                <a:moveTo>
                  <a:pt x="34" y="1745"/>
                </a:moveTo>
                <a:lnTo>
                  <a:pt x="1860" y="2322"/>
                </a:lnTo>
                <a:lnTo>
                  <a:pt x="3686" y="1745"/>
                </a:lnTo>
                <a:lnTo>
                  <a:pt x="3686" y="604"/>
                </a:lnTo>
                <a:lnTo>
                  <a:pt x="1860" y="34"/>
                </a:lnTo>
                <a:lnTo>
                  <a:pt x="34" y="604"/>
                </a:lnTo>
                <a:lnTo>
                  <a:pt x="34" y="1745"/>
                </a:lnTo>
                <a:close/>
              </a:path>
            </a:pathLst>
          </a:custGeom>
          <a:solidFill>
            <a:schemeClr val="bg1">
              <a:alpha val="78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 name="Freeform 23"/>
          <p:cNvSpPr>
            <a:spLocks noEditPoints="1"/>
          </p:cNvSpPr>
          <p:nvPr/>
        </p:nvSpPr>
        <p:spPr bwMode="auto">
          <a:xfrm>
            <a:off x="3335337" y="1892300"/>
            <a:ext cx="5521325" cy="3344863"/>
          </a:xfrm>
          <a:custGeom>
            <a:avLst/>
            <a:gdLst>
              <a:gd name="T0" fmla="*/ 1742 w 3478"/>
              <a:gd name="T1" fmla="*/ 2107 h 2107"/>
              <a:gd name="T2" fmla="*/ 1736 w 3478"/>
              <a:gd name="T3" fmla="*/ 2107 h 2107"/>
              <a:gd name="T4" fmla="*/ 0 w 3478"/>
              <a:gd name="T5" fmla="*/ 1559 h 2107"/>
              <a:gd name="T6" fmla="*/ 0 w 3478"/>
              <a:gd name="T7" fmla="*/ 548 h 2107"/>
              <a:gd name="T8" fmla="*/ 6 w 3478"/>
              <a:gd name="T9" fmla="*/ 542 h 2107"/>
              <a:gd name="T10" fmla="*/ 1742 w 3478"/>
              <a:gd name="T11" fmla="*/ 0 h 2107"/>
              <a:gd name="T12" fmla="*/ 1742 w 3478"/>
              <a:gd name="T13" fmla="*/ 0 h 2107"/>
              <a:gd name="T14" fmla="*/ 3478 w 3478"/>
              <a:gd name="T15" fmla="*/ 548 h 2107"/>
              <a:gd name="T16" fmla="*/ 3478 w 3478"/>
              <a:gd name="T17" fmla="*/ 1559 h 2107"/>
              <a:gd name="T18" fmla="*/ 3472 w 3478"/>
              <a:gd name="T19" fmla="*/ 1559 h 2107"/>
              <a:gd name="T20" fmla="*/ 1742 w 3478"/>
              <a:gd name="T21" fmla="*/ 2107 h 2107"/>
              <a:gd name="T22" fmla="*/ 17 w 3478"/>
              <a:gd name="T23" fmla="*/ 1542 h 2107"/>
              <a:gd name="T24" fmla="*/ 1742 w 3478"/>
              <a:gd name="T25" fmla="*/ 2085 h 2107"/>
              <a:gd name="T26" fmla="*/ 3461 w 3478"/>
              <a:gd name="T27" fmla="*/ 1542 h 2107"/>
              <a:gd name="T28" fmla="*/ 3461 w 3478"/>
              <a:gd name="T29" fmla="*/ 559 h 2107"/>
              <a:gd name="T30" fmla="*/ 1742 w 3478"/>
              <a:gd name="T31" fmla="*/ 17 h 2107"/>
              <a:gd name="T32" fmla="*/ 17 w 3478"/>
              <a:gd name="T33" fmla="*/ 559 h 2107"/>
              <a:gd name="T34" fmla="*/ 17 w 3478"/>
              <a:gd name="T35" fmla="*/ 1542 h 2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78" h="2107">
                <a:moveTo>
                  <a:pt x="1742" y="2107"/>
                </a:moveTo>
                <a:lnTo>
                  <a:pt x="1736" y="2107"/>
                </a:lnTo>
                <a:lnTo>
                  <a:pt x="0" y="1559"/>
                </a:lnTo>
                <a:lnTo>
                  <a:pt x="0" y="548"/>
                </a:lnTo>
                <a:lnTo>
                  <a:pt x="6" y="542"/>
                </a:lnTo>
                <a:lnTo>
                  <a:pt x="1742" y="0"/>
                </a:lnTo>
                <a:lnTo>
                  <a:pt x="1742" y="0"/>
                </a:lnTo>
                <a:lnTo>
                  <a:pt x="3478" y="548"/>
                </a:lnTo>
                <a:lnTo>
                  <a:pt x="3478" y="1559"/>
                </a:lnTo>
                <a:lnTo>
                  <a:pt x="3472" y="1559"/>
                </a:lnTo>
                <a:lnTo>
                  <a:pt x="1742" y="2107"/>
                </a:lnTo>
                <a:close/>
                <a:moveTo>
                  <a:pt x="17" y="1542"/>
                </a:moveTo>
                <a:lnTo>
                  <a:pt x="1742" y="2085"/>
                </a:lnTo>
                <a:lnTo>
                  <a:pt x="3461" y="1542"/>
                </a:lnTo>
                <a:lnTo>
                  <a:pt x="3461" y="559"/>
                </a:lnTo>
                <a:lnTo>
                  <a:pt x="1742" y="17"/>
                </a:lnTo>
                <a:lnTo>
                  <a:pt x="17" y="559"/>
                </a:lnTo>
                <a:lnTo>
                  <a:pt x="17" y="154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6" name="组合 5"/>
          <p:cNvGrpSpPr/>
          <p:nvPr/>
        </p:nvGrpSpPr>
        <p:grpSpPr>
          <a:xfrm>
            <a:off x="7898167" y="1904908"/>
            <a:ext cx="1327089" cy="436101"/>
            <a:chOff x="7784160" y="1731727"/>
            <a:chExt cx="1327089" cy="436101"/>
          </a:xfrm>
        </p:grpSpPr>
        <p:cxnSp>
          <p:nvCxnSpPr>
            <p:cNvPr id="7" name="直接连接符 6"/>
            <p:cNvCxnSpPr/>
            <p:nvPr/>
          </p:nvCxnSpPr>
          <p:spPr>
            <a:xfrm flipH="1">
              <a:off x="7784160" y="1731727"/>
              <a:ext cx="1077265" cy="38088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flipH="1">
              <a:off x="7877823" y="1731727"/>
              <a:ext cx="1233426" cy="43610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9" name="组合 8"/>
          <p:cNvGrpSpPr/>
          <p:nvPr/>
        </p:nvGrpSpPr>
        <p:grpSpPr>
          <a:xfrm>
            <a:off x="3075988" y="4782187"/>
            <a:ext cx="1233426" cy="488549"/>
            <a:chOff x="7877823" y="1679279"/>
            <a:chExt cx="1233426" cy="488549"/>
          </a:xfrm>
        </p:grpSpPr>
        <p:cxnSp>
          <p:nvCxnSpPr>
            <p:cNvPr id="10" name="直接连接符 9"/>
            <p:cNvCxnSpPr/>
            <p:nvPr/>
          </p:nvCxnSpPr>
          <p:spPr>
            <a:xfrm flipH="1">
              <a:off x="7955903" y="1679279"/>
              <a:ext cx="1077265" cy="38088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flipH="1">
              <a:off x="7877823" y="1731727"/>
              <a:ext cx="1233426" cy="43610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4" name="文本框 13"/>
          <p:cNvSpPr txBox="1"/>
          <p:nvPr/>
        </p:nvSpPr>
        <p:spPr>
          <a:xfrm>
            <a:off x="3663043" y="2764155"/>
            <a:ext cx="4865914" cy="1200329"/>
          </a:xfrm>
          <a:prstGeom prst="rect">
            <a:avLst/>
          </a:prstGeom>
          <a:noFill/>
        </p:spPr>
        <p:txBody>
          <a:bodyPr wrap="square" rtlCol="0">
            <a:spAutoFit/>
          </a:bodyPr>
          <a:lstStyle/>
          <a:p>
            <a:pPr algn="dist"/>
            <a:r>
              <a:rPr lang="en-US" altLang="zh-CN" sz="7200" dirty="0">
                <a:solidFill>
                  <a:schemeClr val="bg1"/>
                </a:solidFill>
                <a:latin typeface="幼圆" panose="02010509060101010101" pitchFamily="49" charset="-122"/>
                <a:ea typeface="幼圆" panose="02010509060101010101" pitchFamily="49" charset="-122"/>
              </a:rPr>
              <a:t>THANK YOU</a:t>
            </a:r>
            <a:endParaRPr lang="zh-CN" altLang="en-US" sz="7200" dirty="0">
              <a:solidFill>
                <a:schemeClr val="bg1"/>
              </a:solidFill>
              <a:latin typeface="幼圆" panose="02010509060101010101" pitchFamily="49" charset="-122"/>
              <a:ea typeface="幼圆" panose="02010509060101010101" pitchFamily="49" charset="-122"/>
            </a:endParaRPr>
          </a:p>
        </p:txBody>
      </p:sp>
    </p:spTree>
    <p:extLst>
      <p:ext uri="{BB962C8B-B14F-4D97-AF65-F5344CB8AC3E}">
        <p14:creationId xmlns:p14="http://schemas.microsoft.com/office/powerpoint/2010/main" val="766059012"/>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3F15A963-B29C-4A31-996A-99DD11664EB5}"/>
              </a:ext>
            </a:extLst>
          </p:cNvPr>
          <p:cNvPicPr>
            <a:picLocks noChangeAspect="1"/>
          </p:cNvPicPr>
          <p:nvPr/>
        </p:nvPicPr>
        <p:blipFill rotWithShape="1">
          <a:blip r:embed="rId3"/>
          <a:srcRect b="1594"/>
          <a:stretch/>
        </p:blipFill>
        <p:spPr>
          <a:xfrm>
            <a:off x="0" y="-19052"/>
            <a:ext cx="12192000" cy="6858000"/>
          </a:xfrm>
          <a:prstGeom prst="rect">
            <a:avLst/>
          </a:prstGeom>
        </p:spPr>
      </p:pic>
      <p:sp>
        <p:nvSpPr>
          <p:cNvPr id="4" name="文本框 29">
            <a:extLst>
              <a:ext uri="{FF2B5EF4-FFF2-40B4-BE49-F238E27FC236}">
                <a16:creationId xmlns:a16="http://schemas.microsoft.com/office/drawing/2014/main" id="{571AFDE5-49AB-4677-95F8-886A5BE11441}"/>
              </a:ext>
            </a:extLst>
          </p:cNvPr>
          <p:cNvSpPr txBox="1">
            <a:spLocks noChangeArrowheads="1"/>
          </p:cNvSpPr>
          <p:nvPr/>
        </p:nvSpPr>
        <p:spPr bwMode="auto">
          <a:xfrm>
            <a:off x="567100" y="-19052"/>
            <a:ext cx="4302125"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fontAlgn="auto" hangingPunct="1">
              <a:lnSpc>
                <a:spcPct val="100000"/>
              </a:lnSpc>
              <a:spcBef>
                <a:spcPct val="0"/>
              </a:spcBef>
              <a:spcAft>
                <a:spcPts val="0"/>
              </a:spcAft>
              <a:buFontTx/>
              <a:buNone/>
              <a:defRPr/>
            </a:pPr>
            <a:r>
              <a:rPr lang="en-US" altLang="zh-CN" sz="2600" b="1" dirty="0">
                <a:solidFill>
                  <a:schemeClr val="bg1"/>
                </a:solidFill>
                <a:latin typeface="幼圆" panose="02010509060101010101" pitchFamily="49" charset="-122"/>
                <a:ea typeface="幼圆" panose="02010509060101010101" pitchFamily="49" charset="-122"/>
              </a:rPr>
              <a:t>Author Team </a:t>
            </a:r>
            <a:endParaRPr lang="zh-CN" altLang="en-US" sz="2600" b="1" dirty="0">
              <a:solidFill>
                <a:schemeClr val="bg1"/>
              </a:solidFill>
              <a:latin typeface="幼圆" panose="02010509060101010101" pitchFamily="49" charset="-122"/>
              <a:ea typeface="幼圆" panose="02010509060101010101" pitchFamily="49" charset="-122"/>
            </a:endParaRPr>
          </a:p>
        </p:txBody>
      </p:sp>
      <p:grpSp>
        <p:nvGrpSpPr>
          <p:cNvPr id="5" name="组合 4">
            <a:extLst>
              <a:ext uri="{FF2B5EF4-FFF2-40B4-BE49-F238E27FC236}">
                <a16:creationId xmlns:a16="http://schemas.microsoft.com/office/drawing/2014/main" id="{4B38A5CB-7612-4C49-9C23-2897B05EA6B4}"/>
              </a:ext>
            </a:extLst>
          </p:cNvPr>
          <p:cNvGrpSpPr/>
          <p:nvPr/>
        </p:nvGrpSpPr>
        <p:grpSpPr>
          <a:xfrm>
            <a:off x="153126" y="154735"/>
            <a:ext cx="388036" cy="216739"/>
            <a:chOff x="59267" y="3420098"/>
            <a:chExt cx="6052682" cy="3380753"/>
          </a:xfrm>
        </p:grpSpPr>
        <p:sp>
          <p:nvSpPr>
            <p:cNvPr id="6" name="矩形 5">
              <a:extLst>
                <a:ext uri="{FF2B5EF4-FFF2-40B4-BE49-F238E27FC236}">
                  <a16:creationId xmlns:a16="http://schemas.microsoft.com/office/drawing/2014/main" id="{9C77778B-3CDB-4A5D-A82E-9A5A36B4080D}"/>
                </a:ext>
              </a:extLst>
            </p:cNvPr>
            <p:cNvSpPr/>
            <p:nvPr/>
          </p:nvSpPr>
          <p:spPr>
            <a:xfrm>
              <a:off x="59267" y="3420098"/>
              <a:ext cx="6052682" cy="3380753"/>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CCD95853-020D-4FD7-AD36-070F86EA8907}"/>
                </a:ext>
              </a:extLst>
            </p:cNvPr>
            <p:cNvSpPr/>
            <p:nvPr/>
          </p:nvSpPr>
          <p:spPr>
            <a:xfrm>
              <a:off x="664167" y="4092711"/>
              <a:ext cx="4782376" cy="2076738"/>
            </a:xfrm>
            <a:prstGeom prst="rect">
              <a:avLst/>
            </a:prstGeom>
            <a:no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文本框 7">
            <a:extLst>
              <a:ext uri="{FF2B5EF4-FFF2-40B4-BE49-F238E27FC236}">
                <a16:creationId xmlns:a16="http://schemas.microsoft.com/office/drawing/2014/main" id="{7D187E96-7EF8-46D1-B916-D3D29D90619E}"/>
              </a:ext>
            </a:extLst>
          </p:cNvPr>
          <p:cNvSpPr txBox="1"/>
          <p:nvPr/>
        </p:nvSpPr>
        <p:spPr>
          <a:xfrm>
            <a:off x="2595408" y="748458"/>
            <a:ext cx="8776403" cy="646331"/>
          </a:xfrm>
          <a:prstGeom prst="rect">
            <a:avLst/>
          </a:prstGeom>
          <a:noFill/>
        </p:spPr>
        <p:txBody>
          <a:bodyPr wrap="square">
            <a:spAutoFit/>
          </a:bodyPr>
          <a:lstStyle/>
          <a:p>
            <a:r>
              <a:rPr lang="en-US" altLang="zh-CN" dirty="0" err="1"/>
              <a:t>Junghwan</a:t>
            </a:r>
            <a:r>
              <a:rPr lang="en-US" altLang="zh-CN" dirty="0"/>
              <a:t> Rhee</a:t>
            </a:r>
            <a:r>
              <a:rPr lang="zh-CN" altLang="en-US" dirty="0"/>
              <a:t>，中俄克拉荷马大学 计算机科学系副教授，</a:t>
            </a:r>
            <a:endParaRPr lang="en-US" altLang="zh-CN" dirty="0"/>
          </a:p>
          <a:p>
            <a:r>
              <a:rPr lang="zh-CN" altLang="en-US" dirty="0"/>
              <a:t>研究方向：系统诊断、系统可靠性、程序分析、人工智能技术等</a:t>
            </a:r>
          </a:p>
        </p:txBody>
      </p:sp>
      <p:pic>
        <p:nvPicPr>
          <p:cNvPr id="9" name="图片 8">
            <a:extLst>
              <a:ext uri="{FF2B5EF4-FFF2-40B4-BE49-F238E27FC236}">
                <a16:creationId xmlns:a16="http://schemas.microsoft.com/office/drawing/2014/main" id="{75A3763F-D1C0-4145-B443-3D365C90BFE1}"/>
              </a:ext>
            </a:extLst>
          </p:cNvPr>
          <p:cNvPicPr>
            <a:picLocks noChangeAspect="1"/>
          </p:cNvPicPr>
          <p:nvPr/>
        </p:nvPicPr>
        <p:blipFill>
          <a:blip r:embed="rId4"/>
          <a:stretch>
            <a:fillRect/>
          </a:stretch>
        </p:blipFill>
        <p:spPr>
          <a:xfrm>
            <a:off x="345204" y="994356"/>
            <a:ext cx="1905000" cy="1905000"/>
          </a:xfrm>
          <a:prstGeom prst="rect">
            <a:avLst/>
          </a:prstGeom>
        </p:spPr>
      </p:pic>
      <p:pic>
        <p:nvPicPr>
          <p:cNvPr id="11" name="图片 10">
            <a:extLst>
              <a:ext uri="{FF2B5EF4-FFF2-40B4-BE49-F238E27FC236}">
                <a16:creationId xmlns:a16="http://schemas.microsoft.com/office/drawing/2014/main" id="{9D7ABCB4-5CEB-4227-9571-50254A59C764}"/>
              </a:ext>
            </a:extLst>
          </p:cNvPr>
          <p:cNvPicPr>
            <a:picLocks noChangeAspect="1"/>
          </p:cNvPicPr>
          <p:nvPr/>
        </p:nvPicPr>
        <p:blipFill rotWithShape="1">
          <a:blip r:embed="rId5"/>
          <a:srcRect b="15825"/>
          <a:stretch/>
        </p:blipFill>
        <p:spPr>
          <a:xfrm>
            <a:off x="3539458" y="1946856"/>
            <a:ext cx="6801799" cy="4739105"/>
          </a:xfrm>
          <a:prstGeom prst="rect">
            <a:avLst/>
          </a:prstGeom>
        </p:spPr>
      </p:pic>
    </p:spTree>
    <p:extLst>
      <p:ext uri="{BB962C8B-B14F-4D97-AF65-F5344CB8AC3E}">
        <p14:creationId xmlns:p14="http://schemas.microsoft.com/office/powerpoint/2010/main" val="3811809458"/>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3F15A963-B29C-4A31-996A-99DD11664EB5}"/>
              </a:ext>
            </a:extLst>
          </p:cNvPr>
          <p:cNvPicPr>
            <a:picLocks noChangeAspect="1"/>
          </p:cNvPicPr>
          <p:nvPr/>
        </p:nvPicPr>
        <p:blipFill rotWithShape="1">
          <a:blip r:embed="rId3"/>
          <a:srcRect b="1594"/>
          <a:stretch/>
        </p:blipFill>
        <p:spPr>
          <a:xfrm>
            <a:off x="0" y="-19052"/>
            <a:ext cx="12192000" cy="6858000"/>
          </a:xfrm>
          <a:prstGeom prst="rect">
            <a:avLst/>
          </a:prstGeom>
        </p:spPr>
      </p:pic>
      <p:sp>
        <p:nvSpPr>
          <p:cNvPr id="4" name="文本框 29">
            <a:extLst>
              <a:ext uri="{FF2B5EF4-FFF2-40B4-BE49-F238E27FC236}">
                <a16:creationId xmlns:a16="http://schemas.microsoft.com/office/drawing/2014/main" id="{571AFDE5-49AB-4677-95F8-886A5BE11441}"/>
              </a:ext>
            </a:extLst>
          </p:cNvPr>
          <p:cNvSpPr txBox="1">
            <a:spLocks noChangeArrowheads="1"/>
          </p:cNvSpPr>
          <p:nvPr/>
        </p:nvSpPr>
        <p:spPr bwMode="auto">
          <a:xfrm>
            <a:off x="567100" y="-19052"/>
            <a:ext cx="4302125"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fontAlgn="auto" hangingPunct="1">
              <a:lnSpc>
                <a:spcPct val="100000"/>
              </a:lnSpc>
              <a:spcBef>
                <a:spcPct val="0"/>
              </a:spcBef>
              <a:spcAft>
                <a:spcPts val="0"/>
              </a:spcAft>
              <a:buFontTx/>
              <a:buNone/>
              <a:defRPr/>
            </a:pPr>
            <a:r>
              <a:rPr lang="en-US" altLang="zh-CN" sz="2600" b="1" dirty="0">
                <a:solidFill>
                  <a:schemeClr val="bg1"/>
                </a:solidFill>
                <a:latin typeface="幼圆" panose="02010509060101010101" pitchFamily="49" charset="-122"/>
                <a:ea typeface="幼圆" panose="02010509060101010101" pitchFamily="49" charset="-122"/>
              </a:rPr>
              <a:t>Author</a:t>
            </a:r>
            <a:r>
              <a:rPr lang="zh-CN" altLang="en-US" sz="2600" b="1" dirty="0">
                <a:solidFill>
                  <a:schemeClr val="bg1"/>
                </a:solidFill>
                <a:latin typeface="幼圆" panose="02010509060101010101" pitchFamily="49" charset="-122"/>
                <a:ea typeface="幼圆" panose="02010509060101010101" pitchFamily="49" charset="-122"/>
              </a:rPr>
              <a:t> </a:t>
            </a:r>
            <a:r>
              <a:rPr lang="en-US" altLang="zh-CN" sz="2600" b="1" dirty="0">
                <a:solidFill>
                  <a:schemeClr val="bg1"/>
                </a:solidFill>
                <a:latin typeface="幼圆" panose="02010509060101010101" pitchFamily="49" charset="-122"/>
                <a:ea typeface="幼圆" panose="02010509060101010101" pitchFamily="49" charset="-122"/>
              </a:rPr>
              <a:t>Team</a:t>
            </a:r>
            <a:endParaRPr lang="zh-CN" altLang="en-US" sz="2600" b="1" dirty="0">
              <a:solidFill>
                <a:schemeClr val="bg1"/>
              </a:solidFill>
              <a:latin typeface="幼圆" panose="02010509060101010101" pitchFamily="49" charset="-122"/>
              <a:ea typeface="幼圆" panose="02010509060101010101" pitchFamily="49" charset="-122"/>
            </a:endParaRPr>
          </a:p>
        </p:txBody>
      </p:sp>
      <p:grpSp>
        <p:nvGrpSpPr>
          <p:cNvPr id="5" name="组合 4">
            <a:extLst>
              <a:ext uri="{FF2B5EF4-FFF2-40B4-BE49-F238E27FC236}">
                <a16:creationId xmlns:a16="http://schemas.microsoft.com/office/drawing/2014/main" id="{4B38A5CB-7612-4C49-9C23-2897B05EA6B4}"/>
              </a:ext>
            </a:extLst>
          </p:cNvPr>
          <p:cNvGrpSpPr/>
          <p:nvPr/>
        </p:nvGrpSpPr>
        <p:grpSpPr>
          <a:xfrm>
            <a:off x="153126" y="154735"/>
            <a:ext cx="388036" cy="216739"/>
            <a:chOff x="59267" y="3420098"/>
            <a:chExt cx="6052682" cy="3380753"/>
          </a:xfrm>
        </p:grpSpPr>
        <p:sp>
          <p:nvSpPr>
            <p:cNvPr id="6" name="矩形 5">
              <a:extLst>
                <a:ext uri="{FF2B5EF4-FFF2-40B4-BE49-F238E27FC236}">
                  <a16:creationId xmlns:a16="http://schemas.microsoft.com/office/drawing/2014/main" id="{9C77778B-3CDB-4A5D-A82E-9A5A36B4080D}"/>
                </a:ext>
              </a:extLst>
            </p:cNvPr>
            <p:cNvSpPr/>
            <p:nvPr/>
          </p:nvSpPr>
          <p:spPr>
            <a:xfrm>
              <a:off x="59267" y="3420098"/>
              <a:ext cx="6052682" cy="3380753"/>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CCD95853-020D-4FD7-AD36-070F86EA8907}"/>
                </a:ext>
              </a:extLst>
            </p:cNvPr>
            <p:cNvSpPr/>
            <p:nvPr/>
          </p:nvSpPr>
          <p:spPr>
            <a:xfrm>
              <a:off x="664167" y="4092711"/>
              <a:ext cx="4782376" cy="2076738"/>
            </a:xfrm>
            <a:prstGeom prst="rect">
              <a:avLst/>
            </a:prstGeom>
            <a:no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文本框 9">
            <a:extLst>
              <a:ext uri="{FF2B5EF4-FFF2-40B4-BE49-F238E27FC236}">
                <a16:creationId xmlns:a16="http://schemas.microsoft.com/office/drawing/2014/main" id="{99E8EFB1-6B3E-4D03-9E7C-1697EDD4C65B}"/>
              </a:ext>
            </a:extLst>
          </p:cNvPr>
          <p:cNvSpPr txBox="1"/>
          <p:nvPr/>
        </p:nvSpPr>
        <p:spPr>
          <a:xfrm>
            <a:off x="724221" y="4615613"/>
            <a:ext cx="2991519" cy="1477328"/>
          </a:xfrm>
          <a:prstGeom prst="rect">
            <a:avLst/>
          </a:prstGeom>
          <a:noFill/>
        </p:spPr>
        <p:txBody>
          <a:bodyPr wrap="square">
            <a:spAutoFit/>
          </a:bodyPr>
          <a:lstStyle/>
          <a:p>
            <a:r>
              <a:rPr lang="en-US" altLang="zh-CN" dirty="0" err="1"/>
              <a:t>Dongyan</a:t>
            </a:r>
            <a:r>
              <a:rPr lang="en-US" altLang="zh-CN" dirty="0"/>
              <a:t> Xu,</a:t>
            </a:r>
            <a:r>
              <a:rPr lang="zh-CN" altLang="en-US" dirty="0"/>
              <a:t>目前是普渡大学计算机科学教授，</a:t>
            </a:r>
            <a:endParaRPr lang="en-US" altLang="zh-CN" dirty="0"/>
          </a:p>
          <a:p>
            <a:r>
              <a:rPr lang="zh-CN" altLang="en-US" dirty="0"/>
              <a:t>研究方向：计算机系统安全、恶意软件防御与取证、云计算和虚拟化技术</a:t>
            </a:r>
          </a:p>
        </p:txBody>
      </p:sp>
      <p:pic>
        <p:nvPicPr>
          <p:cNvPr id="12" name="图片 11">
            <a:extLst>
              <a:ext uri="{FF2B5EF4-FFF2-40B4-BE49-F238E27FC236}">
                <a16:creationId xmlns:a16="http://schemas.microsoft.com/office/drawing/2014/main" id="{3C82D342-717E-484E-9D1D-92E4FA757637}"/>
              </a:ext>
            </a:extLst>
          </p:cNvPr>
          <p:cNvPicPr>
            <a:picLocks noChangeAspect="1"/>
          </p:cNvPicPr>
          <p:nvPr/>
        </p:nvPicPr>
        <p:blipFill>
          <a:blip r:embed="rId4"/>
          <a:stretch>
            <a:fillRect/>
          </a:stretch>
        </p:blipFill>
        <p:spPr>
          <a:xfrm>
            <a:off x="4942224" y="19052"/>
            <a:ext cx="7176776" cy="6858000"/>
          </a:xfrm>
          <a:prstGeom prst="rect">
            <a:avLst/>
          </a:prstGeom>
        </p:spPr>
      </p:pic>
      <p:pic>
        <p:nvPicPr>
          <p:cNvPr id="13" name="图片 12">
            <a:extLst>
              <a:ext uri="{FF2B5EF4-FFF2-40B4-BE49-F238E27FC236}">
                <a16:creationId xmlns:a16="http://schemas.microsoft.com/office/drawing/2014/main" id="{D67218E8-E09F-4F91-B7E8-7829A1EF4AE1}"/>
              </a:ext>
            </a:extLst>
          </p:cNvPr>
          <p:cNvPicPr>
            <a:picLocks noChangeAspect="1"/>
          </p:cNvPicPr>
          <p:nvPr/>
        </p:nvPicPr>
        <p:blipFill>
          <a:blip r:embed="rId5"/>
          <a:stretch>
            <a:fillRect/>
          </a:stretch>
        </p:blipFill>
        <p:spPr>
          <a:xfrm>
            <a:off x="937155" y="870697"/>
            <a:ext cx="2331737" cy="3331053"/>
          </a:xfrm>
          <a:prstGeom prst="rect">
            <a:avLst/>
          </a:prstGeom>
        </p:spPr>
      </p:pic>
    </p:spTree>
    <p:extLst>
      <p:ext uri="{BB962C8B-B14F-4D97-AF65-F5344CB8AC3E}">
        <p14:creationId xmlns:p14="http://schemas.microsoft.com/office/powerpoint/2010/main" val="1673170738"/>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3F15A963-B29C-4A31-996A-99DD11664EB5}"/>
              </a:ext>
            </a:extLst>
          </p:cNvPr>
          <p:cNvPicPr>
            <a:picLocks noChangeAspect="1"/>
          </p:cNvPicPr>
          <p:nvPr/>
        </p:nvPicPr>
        <p:blipFill rotWithShape="1">
          <a:blip r:embed="rId3"/>
          <a:srcRect b="1594"/>
          <a:stretch/>
        </p:blipFill>
        <p:spPr>
          <a:xfrm>
            <a:off x="0" y="-19052"/>
            <a:ext cx="12192000" cy="6858000"/>
          </a:xfrm>
          <a:prstGeom prst="rect">
            <a:avLst/>
          </a:prstGeom>
        </p:spPr>
      </p:pic>
      <p:sp>
        <p:nvSpPr>
          <p:cNvPr id="4" name="文本框 29">
            <a:extLst>
              <a:ext uri="{FF2B5EF4-FFF2-40B4-BE49-F238E27FC236}">
                <a16:creationId xmlns:a16="http://schemas.microsoft.com/office/drawing/2014/main" id="{5C7B70DF-977B-4989-9CE7-AF945775B517}"/>
              </a:ext>
            </a:extLst>
          </p:cNvPr>
          <p:cNvSpPr txBox="1">
            <a:spLocks noChangeArrowheads="1"/>
          </p:cNvSpPr>
          <p:nvPr/>
        </p:nvSpPr>
        <p:spPr bwMode="auto">
          <a:xfrm>
            <a:off x="567100" y="-19052"/>
            <a:ext cx="430212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fontAlgn="auto" hangingPunct="1">
              <a:lnSpc>
                <a:spcPct val="100000"/>
              </a:lnSpc>
              <a:spcBef>
                <a:spcPct val="0"/>
              </a:spcBef>
              <a:spcAft>
                <a:spcPts val="0"/>
              </a:spcAft>
              <a:buFontTx/>
              <a:buNone/>
              <a:defRPr/>
            </a:pPr>
            <a:r>
              <a:rPr lang="en-US" altLang="zh-CN" b="1" dirty="0">
                <a:solidFill>
                  <a:schemeClr val="bg1"/>
                </a:solidFill>
                <a:latin typeface="幼圆" panose="02010509060101010101" pitchFamily="49" charset="-122"/>
                <a:ea typeface="幼圆" panose="02010509060101010101" pitchFamily="49" charset="-122"/>
              </a:rPr>
              <a:t>Introduction</a:t>
            </a:r>
            <a:endParaRPr lang="zh-CN" altLang="en-US" b="1" dirty="0">
              <a:solidFill>
                <a:schemeClr val="bg1"/>
              </a:solidFill>
              <a:latin typeface="幼圆" panose="02010509060101010101" pitchFamily="49" charset="-122"/>
              <a:ea typeface="幼圆" panose="02010509060101010101" pitchFamily="49" charset="-122"/>
            </a:endParaRPr>
          </a:p>
        </p:txBody>
      </p:sp>
      <p:grpSp>
        <p:nvGrpSpPr>
          <p:cNvPr id="5" name="组合 4">
            <a:extLst>
              <a:ext uri="{FF2B5EF4-FFF2-40B4-BE49-F238E27FC236}">
                <a16:creationId xmlns:a16="http://schemas.microsoft.com/office/drawing/2014/main" id="{5D8C9CB5-0992-416B-A57E-166F57C2C213}"/>
              </a:ext>
            </a:extLst>
          </p:cNvPr>
          <p:cNvGrpSpPr/>
          <p:nvPr/>
        </p:nvGrpSpPr>
        <p:grpSpPr>
          <a:xfrm>
            <a:off x="153126" y="154735"/>
            <a:ext cx="388036" cy="216739"/>
            <a:chOff x="59267" y="3420098"/>
            <a:chExt cx="6052682" cy="3380753"/>
          </a:xfrm>
        </p:grpSpPr>
        <p:sp>
          <p:nvSpPr>
            <p:cNvPr id="6" name="矩形 5">
              <a:extLst>
                <a:ext uri="{FF2B5EF4-FFF2-40B4-BE49-F238E27FC236}">
                  <a16:creationId xmlns:a16="http://schemas.microsoft.com/office/drawing/2014/main" id="{7A83F214-F46A-431D-867B-BB39D6EEBF48}"/>
                </a:ext>
              </a:extLst>
            </p:cNvPr>
            <p:cNvSpPr/>
            <p:nvPr/>
          </p:nvSpPr>
          <p:spPr>
            <a:xfrm>
              <a:off x="59267" y="3420098"/>
              <a:ext cx="6052682" cy="3380753"/>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7" name="矩形 6">
              <a:extLst>
                <a:ext uri="{FF2B5EF4-FFF2-40B4-BE49-F238E27FC236}">
                  <a16:creationId xmlns:a16="http://schemas.microsoft.com/office/drawing/2014/main" id="{10726631-1BFA-4E52-9BA0-E534542BC7C5}"/>
                </a:ext>
              </a:extLst>
            </p:cNvPr>
            <p:cNvSpPr/>
            <p:nvPr/>
          </p:nvSpPr>
          <p:spPr>
            <a:xfrm>
              <a:off x="664167" y="4092711"/>
              <a:ext cx="4782376" cy="2076738"/>
            </a:xfrm>
            <a:prstGeom prst="rect">
              <a:avLst/>
            </a:prstGeom>
            <a:no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sp>
        <p:nvSpPr>
          <p:cNvPr id="12" name="文本框 11">
            <a:extLst>
              <a:ext uri="{FF2B5EF4-FFF2-40B4-BE49-F238E27FC236}">
                <a16:creationId xmlns:a16="http://schemas.microsoft.com/office/drawing/2014/main" id="{3FD048C4-9974-42D8-81F0-5A175110CE8D}"/>
              </a:ext>
            </a:extLst>
          </p:cNvPr>
          <p:cNvSpPr txBox="1"/>
          <p:nvPr/>
        </p:nvSpPr>
        <p:spPr>
          <a:xfrm>
            <a:off x="659103" y="848012"/>
            <a:ext cx="11186967" cy="1137106"/>
          </a:xfrm>
          <a:prstGeom prst="rect">
            <a:avLst/>
          </a:prstGeom>
          <a:noFill/>
        </p:spPr>
        <p:txBody>
          <a:bodyPr wrap="square">
            <a:spAutoFit/>
          </a:bodyPr>
          <a:lstStyle/>
          <a:p>
            <a:pPr>
              <a:lnSpc>
                <a:spcPct val="150000"/>
              </a:lnSpc>
            </a:pPr>
            <a:r>
              <a:rPr lang="en-US" altLang="zh-CN" sz="2400" dirty="0"/>
              <a:t>1</a:t>
            </a:r>
            <a:r>
              <a:rPr lang="zh-CN" altLang="en-US" sz="2400" dirty="0"/>
              <a:t>、并发错误可能是检测和调试最具挑战性的软件缺陷之一，它们不仅会导致间歇性的意外系统行为，还会导致攻击面。</a:t>
            </a:r>
          </a:p>
        </p:txBody>
      </p:sp>
      <p:sp>
        <p:nvSpPr>
          <p:cNvPr id="16" name="文本框 15">
            <a:extLst>
              <a:ext uri="{FF2B5EF4-FFF2-40B4-BE49-F238E27FC236}">
                <a16:creationId xmlns:a16="http://schemas.microsoft.com/office/drawing/2014/main" id="{949DB773-78BA-41EC-8AE3-C0ABCDADEAEF}"/>
              </a:ext>
            </a:extLst>
          </p:cNvPr>
          <p:cNvSpPr txBox="1"/>
          <p:nvPr/>
        </p:nvSpPr>
        <p:spPr>
          <a:xfrm>
            <a:off x="679264" y="2291894"/>
            <a:ext cx="11143422" cy="583108"/>
          </a:xfrm>
          <a:prstGeom prst="rect">
            <a:avLst/>
          </a:prstGeom>
          <a:noFill/>
        </p:spPr>
        <p:txBody>
          <a:bodyPr wrap="square">
            <a:spAutoFit/>
          </a:bodyPr>
          <a:lstStyle/>
          <a:p>
            <a:pPr>
              <a:lnSpc>
                <a:spcPct val="150000"/>
              </a:lnSpc>
            </a:pPr>
            <a:r>
              <a:rPr lang="en-US" altLang="zh-CN" sz="2400" dirty="0"/>
              <a:t>2</a:t>
            </a:r>
            <a:r>
              <a:rPr lang="zh-CN" altLang="en-US" sz="2400" dirty="0"/>
              <a:t>、嵌入式外设通常采用一些内部状态机转换来实现功能</a:t>
            </a:r>
          </a:p>
        </p:txBody>
      </p:sp>
      <p:sp>
        <p:nvSpPr>
          <p:cNvPr id="18" name="文本框 17">
            <a:extLst>
              <a:ext uri="{FF2B5EF4-FFF2-40B4-BE49-F238E27FC236}">
                <a16:creationId xmlns:a16="http://schemas.microsoft.com/office/drawing/2014/main" id="{C1B501FC-47FB-4152-8209-0C0086E0F470}"/>
              </a:ext>
            </a:extLst>
          </p:cNvPr>
          <p:cNvSpPr txBox="1"/>
          <p:nvPr/>
        </p:nvSpPr>
        <p:spPr>
          <a:xfrm>
            <a:off x="659103" y="3181779"/>
            <a:ext cx="11143422" cy="1691104"/>
          </a:xfrm>
          <a:prstGeom prst="rect">
            <a:avLst/>
          </a:prstGeom>
          <a:noFill/>
        </p:spPr>
        <p:txBody>
          <a:bodyPr wrap="square">
            <a:spAutoFit/>
          </a:bodyPr>
          <a:lstStyle/>
          <a:p>
            <a:pPr>
              <a:lnSpc>
                <a:spcPct val="150000"/>
              </a:lnSpc>
            </a:pPr>
            <a:r>
              <a:rPr lang="en-US" altLang="zh-CN" sz="2400" dirty="0"/>
              <a:t>3</a:t>
            </a:r>
            <a:r>
              <a:rPr lang="zh-CN" altLang="en-US" sz="2400" dirty="0"/>
              <a:t>、总线类型和嵌入式外围设备的固有状态，在嵌入式系统上简单的并发保护失败。有效的并发外设访问保护意味着保护</a:t>
            </a:r>
            <a:r>
              <a:rPr lang="en-US" altLang="zh-CN" sz="2400" dirty="0"/>
              <a:t>MMIO </a:t>
            </a:r>
            <a:r>
              <a:rPr lang="zh-CN" altLang="en-US" sz="2400" dirty="0"/>
              <a:t>地址范围和嵌入式系统外设的内部状态机转换。</a:t>
            </a:r>
          </a:p>
        </p:txBody>
      </p:sp>
    </p:spTree>
    <p:extLst>
      <p:ext uri="{BB962C8B-B14F-4D97-AF65-F5344CB8AC3E}">
        <p14:creationId xmlns:p14="http://schemas.microsoft.com/office/powerpoint/2010/main" val="1474493959"/>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3F15A963-B29C-4A31-996A-99DD11664EB5}"/>
              </a:ext>
            </a:extLst>
          </p:cNvPr>
          <p:cNvPicPr>
            <a:picLocks noChangeAspect="1"/>
          </p:cNvPicPr>
          <p:nvPr/>
        </p:nvPicPr>
        <p:blipFill rotWithShape="1">
          <a:blip r:embed="rId3"/>
          <a:srcRect b="1594"/>
          <a:stretch/>
        </p:blipFill>
        <p:spPr>
          <a:xfrm>
            <a:off x="0" y="0"/>
            <a:ext cx="12192000" cy="6858000"/>
          </a:xfrm>
          <a:prstGeom prst="rect">
            <a:avLst/>
          </a:prstGeom>
        </p:spPr>
      </p:pic>
      <p:sp>
        <p:nvSpPr>
          <p:cNvPr id="4" name="文本框 29">
            <a:extLst>
              <a:ext uri="{FF2B5EF4-FFF2-40B4-BE49-F238E27FC236}">
                <a16:creationId xmlns:a16="http://schemas.microsoft.com/office/drawing/2014/main" id="{5C7B70DF-977B-4989-9CE7-AF945775B517}"/>
              </a:ext>
            </a:extLst>
          </p:cNvPr>
          <p:cNvSpPr txBox="1">
            <a:spLocks noChangeArrowheads="1"/>
          </p:cNvSpPr>
          <p:nvPr/>
        </p:nvSpPr>
        <p:spPr bwMode="auto">
          <a:xfrm>
            <a:off x="567100" y="-19052"/>
            <a:ext cx="43021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fontAlgn="auto" hangingPunct="1">
              <a:lnSpc>
                <a:spcPct val="100000"/>
              </a:lnSpc>
              <a:spcBef>
                <a:spcPct val="0"/>
              </a:spcBef>
              <a:spcAft>
                <a:spcPts val="0"/>
              </a:spcAft>
              <a:buFontTx/>
              <a:buNone/>
              <a:defRPr/>
            </a:pPr>
            <a:r>
              <a:rPr lang="en-US" altLang="zh-CN" b="1" dirty="0">
                <a:solidFill>
                  <a:schemeClr val="bg1"/>
                </a:solidFill>
                <a:latin typeface="幼圆" panose="02010509060101010101" pitchFamily="49" charset="-122"/>
                <a:ea typeface="幼圆" panose="02010509060101010101" pitchFamily="49" charset="-122"/>
              </a:rPr>
              <a:t>Contribution</a:t>
            </a:r>
            <a:endParaRPr lang="zh-CN" altLang="en-US" b="1" dirty="0">
              <a:solidFill>
                <a:schemeClr val="bg1"/>
              </a:solidFill>
              <a:latin typeface="幼圆" panose="02010509060101010101" pitchFamily="49" charset="-122"/>
              <a:ea typeface="幼圆" panose="02010509060101010101" pitchFamily="49" charset="-122"/>
            </a:endParaRPr>
          </a:p>
        </p:txBody>
      </p:sp>
      <p:grpSp>
        <p:nvGrpSpPr>
          <p:cNvPr id="5" name="组合 4">
            <a:extLst>
              <a:ext uri="{FF2B5EF4-FFF2-40B4-BE49-F238E27FC236}">
                <a16:creationId xmlns:a16="http://schemas.microsoft.com/office/drawing/2014/main" id="{5D8C9CB5-0992-416B-A57E-166F57C2C213}"/>
              </a:ext>
            </a:extLst>
          </p:cNvPr>
          <p:cNvGrpSpPr/>
          <p:nvPr/>
        </p:nvGrpSpPr>
        <p:grpSpPr>
          <a:xfrm>
            <a:off x="153126" y="154735"/>
            <a:ext cx="388036" cy="216739"/>
            <a:chOff x="59267" y="3420098"/>
            <a:chExt cx="6052682" cy="3380753"/>
          </a:xfrm>
        </p:grpSpPr>
        <p:sp>
          <p:nvSpPr>
            <p:cNvPr id="6" name="矩形 5">
              <a:extLst>
                <a:ext uri="{FF2B5EF4-FFF2-40B4-BE49-F238E27FC236}">
                  <a16:creationId xmlns:a16="http://schemas.microsoft.com/office/drawing/2014/main" id="{7A83F214-F46A-431D-867B-BB39D6EEBF48}"/>
                </a:ext>
              </a:extLst>
            </p:cNvPr>
            <p:cNvSpPr/>
            <p:nvPr/>
          </p:nvSpPr>
          <p:spPr>
            <a:xfrm>
              <a:off x="59267" y="3420098"/>
              <a:ext cx="6052682" cy="3380753"/>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10726631-1BFA-4E52-9BA0-E534542BC7C5}"/>
                </a:ext>
              </a:extLst>
            </p:cNvPr>
            <p:cNvSpPr/>
            <p:nvPr/>
          </p:nvSpPr>
          <p:spPr>
            <a:xfrm>
              <a:off x="664167" y="4092711"/>
              <a:ext cx="4782376" cy="2076738"/>
            </a:xfrm>
            <a:prstGeom prst="rect">
              <a:avLst/>
            </a:prstGeom>
            <a:no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文本框 9">
            <a:extLst>
              <a:ext uri="{FF2B5EF4-FFF2-40B4-BE49-F238E27FC236}">
                <a16:creationId xmlns:a16="http://schemas.microsoft.com/office/drawing/2014/main" id="{ABA40D6B-B4E2-4D33-B4C4-590FB81C8F52}"/>
              </a:ext>
            </a:extLst>
          </p:cNvPr>
          <p:cNvSpPr txBox="1"/>
          <p:nvPr/>
        </p:nvSpPr>
        <p:spPr>
          <a:xfrm>
            <a:off x="866775" y="1752451"/>
            <a:ext cx="10458450" cy="3353097"/>
          </a:xfrm>
          <a:prstGeom prst="rect">
            <a:avLst/>
          </a:prstGeom>
          <a:noFill/>
        </p:spPr>
        <p:txBody>
          <a:bodyPr wrap="square">
            <a:spAutoFit/>
          </a:bodyPr>
          <a:lstStyle/>
          <a:p>
            <a:pPr>
              <a:lnSpc>
                <a:spcPct val="150000"/>
              </a:lnSpc>
            </a:pPr>
            <a:r>
              <a:rPr lang="en-US" altLang="zh-CN" sz="2400" dirty="0"/>
              <a:t>1</a:t>
            </a:r>
            <a:r>
              <a:rPr lang="zh-CN" altLang="en-US" sz="2400" dirty="0"/>
              <a:t>、分析了嵌入式系统中并发外设访问保护的独特挑战，并定义了正确的保护以同时考虑</a:t>
            </a:r>
            <a:r>
              <a:rPr lang="en-US" altLang="zh-CN" sz="2400" dirty="0"/>
              <a:t>MMIO</a:t>
            </a:r>
            <a:r>
              <a:rPr lang="zh-CN" altLang="en-US" sz="2400" dirty="0"/>
              <a:t>地址范围和外设的内部状态机。</a:t>
            </a:r>
          </a:p>
          <a:p>
            <a:pPr>
              <a:lnSpc>
                <a:spcPct val="150000"/>
              </a:lnSpc>
            </a:pPr>
            <a:r>
              <a:rPr lang="en-US" altLang="zh-CN" sz="2400" dirty="0"/>
              <a:t>2</a:t>
            </a:r>
            <a:r>
              <a:rPr lang="zh-CN" altLang="en-US" sz="2400" dirty="0"/>
              <a:t>、设计并实现了用于检测嵌入式系统中外设访问的潜在并发错误的静态分析工具</a:t>
            </a:r>
            <a:r>
              <a:rPr lang="en-US" altLang="zh-CN" sz="2400" dirty="0"/>
              <a:t>-PASAN</a:t>
            </a:r>
            <a:r>
              <a:rPr lang="zh-CN" altLang="en-US" sz="2400" dirty="0"/>
              <a:t>。</a:t>
            </a:r>
            <a:endParaRPr lang="en-US" altLang="zh-CN" sz="2400" dirty="0"/>
          </a:p>
          <a:p>
            <a:pPr>
              <a:lnSpc>
                <a:spcPct val="150000"/>
              </a:lnSpc>
            </a:pPr>
            <a:r>
              <a:rPr lang="en-US" altLang="zh-CN" sz="2400" dirty="0"/>
              <a:t>3</a:t>
            </a:r>
            <a:r>
              <a:rPr lang="zh-CN" altLang="en-US" sz="2400" dirty="0"/>
              <a:t>、通过评估</a:t>
            </a:r>
            <a:r>
              <a:rPr lang="en-US" altLang="zh-CN" sz="2400" dirty="0"/>
              <a:t>PASAN</a:t>
            </a:r>
            <a:r>
              <a:rPr lang="zh-CN" altLang="en-US" sz="2400" dirty="0"/>
              <a:t>在实际嵌入式平台上的有效性来验证 </a:t>
            </a:r>
            <a:r>
              <a:rPr lang="en-US" altLang="zh-CN" sz="2400" dirty="0"/>
              <a:t>PASAN</a:t>
            </a:r>
            <a:r>
              <a:rPr lang="zh-CN" altLang="en-US" sz="2400" dirty="0"/>
              <a:t>的功能，并在三个不同的平台上发现总共</a:t>
            </a:r>
            <a:r>
              <a:rPr lang="en-US" altLang="zh-CN" sz="2400" dirty="0"/>
              <a:t>17</a:t>
            </a:r>
            <a:r>
              <a:rPr lang="zh-CN" altLang="en-US" sz="2400" dirty="0"/>
              <a:t>个并发错误。</a:t>
            </a:r>
          </a:p>
        </p:txBody>
      </p:sp>
    </p:spTree>
    <p:extLst>
      <p:ext uri="{BB962C8B-B14F-4D97-AF65-F5344CB8AC3E}">
        <p14:creationId xmlns:p14="http://schemas.microsoft.com/office/powerpoint/2010/main" val="1922425190"/>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3F15A963-B29C-4A31-996A-99DD11664EB5}"/>
              </a:ext>
            </a:extLst>
          </p:cNvPr>
          <p:cNvPicPr>
            <a:picLocks noChangeAspect="1"/>
          </p:cNvPicPr>
          <p:nvPr/>
        </p:nvPicPr>
        <p:blipFill rotWithShape="1">
          <a:blip r:embed="rId3"/>
          <a:srcRect b="1594"/>
          <a:stretch/>
        </p:blipFill>
        <p:spPr>
          <a:xfrm>
            <a:off x="0" y="0"/>
            <a:ext cx="12192000" cy="6858000"/>
          </a:xfrm>
          <a:prstGeom prst="rect">
            <a:avLst/>
          </a:prstGeom>
        </p:spPr>
      </p:pic>
      <p:sp>
        <p:nvSpPr>
          <p:cNvPr id="4" name="文本框 29">
            <a:extLst>
              <a:ext uri="{FF2B5EF4-FFF2-40B4-BE49-F238E27FC236}">
                <a16:creationId xmlns:a16="http://schemas.microsoft.com/office/drawing/2014/main" id="{454E9098-6F6A-4425-9B5E-BF6D4EA08282}"/>
              </a:ext>
            </a:extLst>
          </p:cNvPr>
          <p:cNvSpPr txBox="1">
            <a:spLocks noChangeArrowheads="1"/>
          </p:cNvSpPr>
          <p:nvPr/>
        </p:nvSpPr>
        <p:spPr bwMode="auto">
          <a:xfrm>
            <a:off x="567100" y="-19052"/>
            <a:ext cx="43021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fontAlgn="auto" hangingPunct="1">
              <a:lnSpc>
                <a:spcPct val="100000"/>
              </a:lnSpc>
              <a:spcBef>
                <a:spcPct val="0"/>
              </a:spcBef>
              <a:spcAft>
                <a:spcPts val="0"/>
              </a:spcAft>
              <a:buFontTx/>
              <a:buNone/>
              <a:defRPr/>
            </a:pPr>
            <a:r>
              <a:rPr lang="en-US" altLang="zh-CN" b="1" dirty="0">
                <a:solidFill>
                  <a:schemeClr val="bg1"/>
                </a:solidFill>
                <a:latin typeface="幼圆" panose="02010509060101010101" pitchFamily="49" charset="-122"/>
                <a:ea typeface="幼圆" panose="02010509060101010101" pitchFamily="49" charset="-122"/>
              </a:rPr>
              <a:t>Motivation</a:t>
            </a:r>
            <a:endParaRPr lang="zh-CN" altLang="en-US" b="1" dirty="0">
              <a:solidFill>
                <a:schemeClr val="bg1"/>
              </a:solidFill>
              <a:latin typeface="幼圆" panose="02010509060101010101" pitchFamily="49" charset="-122"/>
              <a:ea typeface="幼圆" panose="02010509060101010101" pitchFamily="49" charset="-122"/>
            </a:endParaRPr>
          </a:p>
        </p:txBody>
      </p:sp>
      <p:grpSp>
        <p:nvGrpSpPr>
          <p:cNvPr id="5" name="组合 4">
            <a:extLst>
              <a:ext uri="{FF2B5EF4-FFF2-40B4-BE49-F238E27FC236}">
                <a16:creationId xmlns:a16="http://schemas.microsoft.com/office/drawing/2014/main" id="{ECA7C1C9-59FE-4332-AD5F-FB388453C28C}"/>
              </a:ext>
            </a:extLst>
          </p:cNvPr>
          <p:cNvGrpSpPr/>
          <p:nvPr/>
        </p:nvGrpSpPr>
        <p:grpSpPr>
          <a:xfrm>
            <a:off x="153126" y="154735"/>
            <a:ext cx="388036" cy="216739"/>
            <a:chOff x="59267" y="3420098"/>
            <a:chExt cx="6052682" cy="3380753"/>
          </a:xfrm>
        </p:grpSpPr>
        <p:sp>
          <p:nvSpPr>
            <p:cNvPr id="6" name="矩形 5">
              <a:extLst>
                <a:ext uri="{FF2B5EF4-FFF2-40B4-BE49-F238E27FC236}">
                  <a16:creationId xmlns:a16="http://schemas.microsoft.com/office/drawing/2014/main" id="{B87093A0-7BEE-4359-99A6-41D1AF47A8D4}"/>
                </a:ext>
              </a:extLst>
            </p:cNvPr>
            <p:cNvSpPr/>
            <p:nvPr/>
          </p:nvSpPr>
          <p:spPr>
            <a:xfrm>
              <a:off x="59267" y="3420098"/>
              <a:ext cx="6052682" cy="3380753"/>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554B7341-B442-4035-BD52-59B9C93C1B43}"/>
                </a:ext>
              </a:extLst>
            </p:cNvPr>
            <p:cNvSpPr/>
            <p:nvPr/>
          </p:nvSpPr>
          <p:spPr>
            <a:xfrm>
              <a:off x="664167" y="4092711"/>
              <a:ext cx="4782376" cy="2076738"/>
            </a:xfrm>
            <a:prstGeom prst="rect">
              <a:avLst/>
            </a:prstGeom>
            <a:no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文本框 9">
            <a:extLst>
              <a:ext uri="{FF2B5EF4-FFF2-40B4-BE49-F238E27FC236}">
                <a16:creationId xmlns:a16="http://schemas.microsoft.com/office/drawing/2014/main" id="{284AAB8C-BD08-4E24-B431-0EAF60034734}"/>
              </a:ext>
            </a:extLst>
          </p:cNvPr>
          <p:cNvSpPr txBox="1"/>
          <p:nvPr/>
        </p:nvSpPr>
        <p:spPr>
          <a:xfrm>
            <a:off x="666044" y="2211067"/>
            <a:ext cx="11276895" cy="1691104"/>
          </a:xfrm>
          <a:prstGeom prst="rect">
            <a:avLst/>
          </a:prstGeom>
          <a:noFill/>
        </p:spPr>
        <p:txBody>
          <a:bodyPr wrap="square">
            <a:spAutoFit/>
          </a:bodyPr>
          <a:lstStyle/>
          <a:p>
            <a:pPr>
              <a:lnSpc>
                <a:spcPct val="150000"/>
              </a:lnSpc>
            </a:pPr>
            <a:r>
              <a:rPr lang="zh-CN" altLang="en-US" sz="2400" dirty="0"/>
              <a:t>目前大多数检测并发错误的方法没有考虑总线和外围级别内部状态机中的竞争条件导致的并发问题。有的工作需要手动修改源代码或插入注释以进行分析，同时依靠用户充分理解外围设备操作，有的甚至需要重新设计整个代码库。</a:t>
            </a:r>
          </a:p>
        </p:txBody>
      </p:sp>
    </p:spTree>
    <p:extLst>
      <p:ext uri="{BB962C8B-B14F-4D97-AF65-F5344CB8AC3E}">
        <p14:creationId xmlns:p14="http://schemas.microsoft.com/office/powerpoint/2010/main" val="819603090"/>
      </p:ext>
    </p:extLst>
  </p:cSld>
  <p:clrMapOvr>
    <a:masterClrMapping/>
  </p:clrMapOvr>
  <p:transition spd="slow">
    <p:wipe/>
  </p:transition>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1613</TotalTime>
  <Words>3225</Words>
  <Application>Microsoft Office PowerPoint</Application>
  <PresentationFormat>宽屏</PresentationFormat>
  <Paragraphs>283</Paragraphs>
  <Slides>43</Slides>
  <Notes>37</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43</vt:i4>
      </vt:variant>
    </vt:vector>
  </HeadingPairs>
  <TitlesOfParts>
    <vt:vector size="50" baseType="lpstr">
      <vt:lpstr>等线</vt:lpstr>
      <vt:lpstr>黑体</vt:lpstr>
      <vt:lpstr>幼圆</vt:lpstr>
      <vt:lpstr>Arial</vt:lpstr>
      <vt:lpstr>Calibri</vt:lpstr>
      <vt:lpstr>Calibri Light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ZhuLong</dc:creator>
  <cp:lastModifiedBy>张 士超</cp:lastModifiedBy>
  <cp:revision>45</cp:revision>
  <dcterms:created xsi:type="dcterms:W3CDTF">2016-03-01T13:02:08Z</dcterms:created>
  <dcterms:modified xsi:type="dcterms:W3CDTF">2022-03-12T10:13:35Z</dcterms:modified>
</cp:coreProperties>
</file>